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2" r:id="rId4"/>
    <p:sldId id="263" r:id="rId5"/>
    <p:sldId id="276" r:id="rId6"/>
    <p:sldId id="264" r:id="rId7"/>
    <p:sldId id="265" r:id="rId8"/>
    <p:sldId id="266" r:id="rId9"/>
    <p:sldId id="267" r:id="rId10"/>
    <p:sldId id="275" r:id="rId11"/>
    <p:sldId id="268" r:id="rId12"/>
    <p:sldId id="272" r:id="rId13"/>
    <p:sldId id="273" r:id="rId14"/>
    <p:sldId id="278" r:id="rId15"/>
    <p:sldId id="277" r:id="rId16"/>
    <p:sldId id="279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1FCE4F-479C-41BF-A962-D43A34E02CA9}">
          <p14:sldIdLst>
            <p14:sldId id="257"/>
            <p14:sldId id="260"/>
            <p14:sldId id="262"/>
          </p14:sldIdLst>
        </p14:section>
        <p14:section name="Раздел без заголовка" id="{2C36F202-34C5-4B99-B3B8-0E5DB6672571}">
          <p14:sldIdLst>
            <p14:sldId id="263"/>
            <p14:sldId id="276"/>
            <p14:sldId id="264"/>
            <p14:sldId id="265"/>
            <p14:sldId id="266"/>
            <p14:sldId id="267"/>
            <p14:sldId id="275"/>
            <p14:sldId id="268"/>
            <p14:sldId id="272"/>
            <p14:sldId id="273"/>
            <p14:sldId id="278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  <a:srgbClr val="0000FF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53" autoAdjust="0"/>
  </p:normalViewPr>
  <p:slideViewPr>
    <p:cSldViewPr>
      <p:cViewPr>
        <p:scale>
          <a:sx n="107" d="100"/>
          <a:sy n="107" d="100"/>
        </p:scale>
        <p:origin x="-49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FCDA-E4AB-4DF4-ABD4-F72DD2E6DA97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A205-9DE4-4193-B1DC-B2B002E5ED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6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kubankredit.ru/auth/logi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*Подтверждением надежности ресурса является наличие акцептованного платежными системами сертификата безопасности </a:t>
            </a:r>
            <a:r>
              <a:rPr lang="en-US" dirty="0" smtClean="0"/>
              <a:t>SSL</a:t>
            </a:r>
            <a:r>
              <a:rPr lang="en-US" baseline="0" dirty="0" smtClean="0"/>
              <a:t> CSA</a:t>
            </a:r>
            <a:r>
              <a:rPr lang="ru-RU" baseline="0" dirty="0" smtClean="0"/>
              <a:t> (он отражается в виде </a:t>
            </a:r>
            <a:r>
              <a:rPr lang="ru-RU" b="1" baseline="0" dirty="0" smtClean="0"/>
              <a:t>замочка</a:t>
            </a:r>
            <a:r>
              <a:rPr lang="ru-RU" baseline="0" dirty="0" smtClean="0"/>
              <a:t> в адресной строке браузера).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**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подтверждения,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полученный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SMS-сообщении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покупок в интернете,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карты на карту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Банком на Ваш мобильный телефон, не сообщайте  никому!</a:t>
            </a:r>
          </a:p>
          <a:p>
            <a:endParaRPr lang="ru-RU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3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*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этих сообщений не зависит от подключения/отключения платного Сервиса 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-инфо» по операциям с картой!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67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*СБП-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быстрых платежей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проведения успешной операции в СБП необходимо учесть, что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банк, выпустивший карту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получателя денежных средств, должен быть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 к СБП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*Для подключения Сервиса «Кубань Кредит Онлайн» необходимо прийти в ближайшее отделение банка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Кубань Кредит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написать заявление, в котором будет указан номер телефона.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 доступен на сайте Банка в разделе «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Кубань Кредит Онлайн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в обновленном мобильном приложении.</a:t>
            </a:r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*Такой счет называют специальным карточным счетом (СКС). Он открывается банком для отражения всех совершаемых клиентом операций с использованием банковской карты. Под «доступом» подразумевается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возможность совершать банковские операции без личного посещения отделения банка.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98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effectLst/>
                <a:latin typeface="Times New Roman"/>
                <a:ea typeface="Calibri"/>
              </a:rPr>
              <a:t>*</a:t>
            </a:r>
            <a:r>
              <a:rPr lang="ru-RU" sz="1200" b="1" dirty="0" smtClean="0">
                <a:effectLst/>
                <a:latin typeface="Times New Roman"/>
                <a:ea typeface="Calibri"/>
              </a:rPr>
              <a:t>Префикс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 – четыре цифры,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напечатанные типографским способом под номером карты, которые должны совпадать с первыми четырьмя цифрами 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номера карты.</a:t>
            </a:r>
            <a:endParaRPr lang="ru-RU" sz="1200" b="1" dirty="0" smtClean="0">
              <a:effectLst/>
              <a:latin typeface="Times New Roman"/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effectLst/>
                <a:latin typeface="Times New Roman"/>
                <a:ea typeface="Times New Roman"/>
              </a:rPr>
              <a:t>**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CV</a:t>
            </a:r>
            <a:r>
              <a:rPr lang="en-US" sz="1200" b="1" dirty="0" smtClean="0">
                <a:effectLst/>
                <a:latin typeface="Times New Roman"/>
                <a:ea typeface="Times New Roman"/>
              </a:rPr>
              <a:t>V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z="1200" b="1" dirty="0" smtClean="0">
                <a:effectLst/>
                <a:latin typeface="Times New Roman"/>
                <a:ea typeface="Times New Roman"/>
              </a:rPr>
              <a:t>CVC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/ППК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1200" dirty="0" smtClean="0">
                <a:effectLst/>
                <a:latin typeface="Times New Roman"/>
                <a:ea typeface="Times New Roman"/>
              </a:rPr>
              <a:t>Card Verification Value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1200" dirty="0" smtClean="0">
                <a:effectLst/>
                <a:latin typeface="Times New Roman"/>
                <a:ea typeface="Times New Roman"/>
              </a:rPr>
              <a:t>VISA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)/</a:t>
            </a:r>
            <a:r>
              <a:rPr lang="en-US" sz="1200" dirty="0" smtClean="0">
                <a:effectLst/>
                <a:latin typeface="Times New Roman"/>
                <a:ea typeface="Times New Roman"/>
              </a:rPr>
              <a:t>Card Validation Code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1200" dirty="0" smtClean="0">
                <a:effectLst/>
                <a:latin typeface="Times New Roman"/>
                <a:ea typeface="Times New Roman"/>
              </a:rPr>
              <a:t>Mastercard)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/ППК (МИР)– код 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идентификации для проведения платежа без присутствия карты (например, оплата в интернете).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Times New Roman"/>
              </a:rPr>
              <a:t>***</a:t>
            </a:r>
            <a:r>
              <a:rPr lang="ru-RU" sz="1200" b="1" dirty="0" smtClean="0">
                <a:effectLst/>
                <a:latin typeface="Times New Roman"/>
              </a:rPr>
              <a:t>Адрес и контактный телефон </a:t>
            </a:r>
            <a:r>
              <a:rPr lang="ru-RU" sz="1200" dirty="0" smtClean="0">
                <a:effectLst/>
                <a:latin typeface="Times New Roman"/>
              </a:rPr>
              <a:t>банка-эмитента, выпустившего карту 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английском языке, и на языке той страны, в которой карта была выпущена.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0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4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*МО/ТО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 order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Telephone order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операция  -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операция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оплаты товаров/услуг при проведении которой реквизиты карты, а именно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 номер, дата окончания ее действия и в некоторых случаях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CVV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CVC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ППК код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вводятся кассиром предприятия на клавиатуре POS-терминала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вручную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чек оформляется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отсутствии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держателя карты.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4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96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*Выписка</a:t>
            </a:r>
            <a:r>
              <a:rPr lang="ru-RU" baseline="0" dirty="0" smtClean="0"/>
              <a:t> в банкоматах банка Кубань Кредит предоставляется по последним </a:t>
            </a:r>
            <a:r>
              <a:rPr lang="ru-RU" b="1" baseline="0" dirty="0" smtClean="0"/>
              <a:t>десяти операциям</a:t>
            </a:r>
            <a:r>
              <a:rPr lang="ru-RU" baseline="0" dirty="0" smtClean="0"/>
              <a:t>, проведенным с использованием банковской карты держателя.</a:t>
            </a:r>
          </a:p>
          <a:p>
            <a:r>
              <a:rPr lang="ru-RU" baseline="0" dirty="0" smtClean="0"/>
              <a:t>**</a:t>
            </a:r>
            <a:r>
              <a:rPr lang="ru-RU" sz="1200" dirty="0" smtClean="0"/>
              <a:t>При совершении покупки по карте с</a:t>
            </a:r>
            <a:r>
              <a:rPr lang="ru-RU" sz="1200" b="1" dirty="0" smtClean="0"/>
              <a:t> бесконтактной технологией</a:t>
            </a:r>
            <a:r>
              <a:rPr lang="ru-RU" sz="1200" dirty="0" smtClean="0"/>
              <a:t>, если сумма покупки меньше 1000 рублей</a:t>
            </a:r>
            <a:r>
              <a:rPr lang="ru-RU" sz="1200" baseline="0" dirty="0" smtClean="0"/>
              <a:t> (</a:t>
            </a:r>
            <a:r>
              <a:rPr lang="ru-RU" sz="1200" dirty="0" smtClean="0"/>
              <a:t>по картам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Masterсard и</a:t>
            </a:r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/>
              <a:t> и меньше 3000 рублей (по картам </a:t>
            </a:r>
            <a:r>
              <a:rPr lang="en-US" sz="1200" b="1" dirty="0" smtClean="0"/>
              <a:t>Visa</a:t>
            </a:r>
            <a:r>
              <a:rPr lang="ru-RU" sz="1200" b="0" dirty="0" smtClean="0"/>
              <a:t>) </a:t>
            </a:r>
            <a:r>
              <a:rPr lang="ru-RU" sz="1200" dirty="0" smtClean="0"/>
              <a:t>, дополнительного подтверждения операции (в виде ПИН-кода или подписи чека) </a:t>
            </a:r>
            <a:r>
              <a:rPr lang="ru-RU" sz="1200" b="1" dirty="0" smtClean="0"/>
              <a:t>не потребуется.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1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*ПИН-код</a:t>
            </a:r>
            <a:r>
              <a:rPr lang="ru-RU" dirty="0" smtClean="0"/>
              <a:t> (</a:t>
            </a:r>
            <a:r>
              <a:rPr lang="en-US" dirty="0" smtClean="0"/>
              <a:t>PIN-</a:t>
            </a:r>
            <a:r>
              <a:rPr lang="ru-RU" dirty="0" smtClean="0"/>
              <a:t>код - </a:t>
            </a:r>
            <a:r>
              <a:rPr lang="en-US" dirty="0" smtClean="0"/>
              <a:t>Personal Identification Number</a:t>
            </a:r>
            <a:r>
              <a:rPr lang="ru-RU" dirty="0" smtClean="0"/>
              <a:t>)</a:t>
            </a:r>
            <a:r>
              <a:rPr lang="en-US" dirty="0" smtClean="0"/>
              <a:t> — </a:t>
            </a:r>
            <a:r>
              <a:rPr lang="ru-RU" dirty="0" smtClean="0"/>
              <a:t>личный идентификационный номер, аналог собственноручной подписи.</a:t>
            </a:r>
          </a:p>
          <a:p>
            <a:r>
              <a:rPr lang="ru-RU" dirty="0" smtClean="0"/>
              <a:t>После введения </a:t>
            </a:r>
            <a:r>
              <a:rPr lang="ru-RU" b="1" dirty="0" smtClean="0"/>
              <a:t>неверного ПИН-кода </a:t>
            </a:r>
            <a:r>
              <a:rPr lang="ru-RU" dirty="0" smtClean="0"/>
              <a:t>три раза подряд, карта </a:t>
            </a:r>
            <a:r>
              <a:rPr lang="ru-RU" b="1" dirty="0" smtClean="0"/>
              <a:t>блокируется</a:t>
            </a:r>
            <a:r>
              <a:rPr lang="ru-RU" dirty="0" smtClean="0"/>
              <a:t> и дальнейшие</a:t>
            </a:r>
            <a:r>
              <a:rPr lang="ru-RU" baseline="0" dirty="0" smtClean="0"/>
              <a:t> операции возможны только после ее разблокировки. Для разблокировки клиент должен позвонить в Контакт-центр банка по телефону </a:t>
            </a:r>
            <a:r>
              <a:rPr lang="ru-RU" b="1" baseline="0" dirty="0" smtClean="0"/>
              <a:t>8-800-555-25-18 </a:t>
            </a:r>
            <a:r>
              <a:rPr lang="ru-RU" b="0" baseline="0" dirty="0" smtClean="0"/>
              <a:t>или обратиться в подразделение банка.</a:t>
            </a:r>
          </a:p>
          <a:p>
            <a:r>
              <a:rPr lang="ru-RU" baseline="0" dirty="0" smtClean="0"/>
              <a:t>**При завершении операции, забрать карту и деньги необходимо в течение 20 секунд.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1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*Идентификацией (подтверждением личности) держателя карты является </a:t>
            </a:r>
            <a:r>
              <a:rPr lang="ru-RU" b="1" baseline="0" dirty="0" smtClean="0"/>
              <a:t>введение ПИН-кода</a:t>
            </a:r>
            <a:r>
              <a:rPr lang="ru-RU" baseline="0" dirty="0" smtClean="0"/>
              <a:t>, либо </a:t>
            </a:r>
            <a:r>
              <a:rPr lang="ru-RU" b="1" baseline="0" dirty="0" smtClean="0"/>
              <a:t>подпись</a:t>
            </a:r>
            <a:r>
              <a:rPr lang="ru-RU" baseline="0" dirty="0" smtClean="0"/>
              <a:t> держателя на чеке. В случае бесконтактной оплаты без ввода ПИН-кода.</a:t>
            </a:r>
          </a:p>
          <a:p>
            <a:r>
              <a:rPr lang="ru-RU" dirty="0" smtClean="0"/>
              <a:t>**Операция</a:t>
            </a:r>
            <a:r>
              <a:rPr lang="ru-RU" baseline="0" dirty="0" smtClean="0"/>
              <a:t> успешна - к</a:t>
            </a:r>
            <a:r>
              <a:rPr lang="ru-RU" dirty="0" smtClean="0"/>
              <a:t>од</a:t>
            </a:r>
            <a:r>
              <a:rPr lang="ru-RU" baseline="0" dirty="0" smtClean="0"/>
              <a:t> ответа «00», операция </a:t>
            </a:r>
            <a:r>
              <a:rPr lang="ru-RU" b="1" baseline="0" dirty="0" smtClean="0"/>
              <a:t>одобрена</a:t>
            </a:r>
            <a:r>
              <a:rPr lang="ru-RU" baseline="0" dirty="0" smtClean="0"/>
              <a:t> Банком-эмитентом, присвоен (как правило) шестизначный </a:t>
            </a:r>
            <a:r>
              <a:rPr lang="ru-RU" b="1" baseline="0" dirty="0" smtClean="0"/>
              <a:t>код авторизации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«Возврат»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выполняется, если с момента проведения отменяемой операции прошло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15 минут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менее полугода.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«Отмена»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выполняется,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 момента проведения отменяемой операции прошло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менее 15 минут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6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6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9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62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1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5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9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01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6DB6-3C75-4F5B-BB38-5D12EC387549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7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10" Type="http://schemas.openxmlformats.org/officeDocument/2006/relationships/image" Target="../media/image39.png"/><Relationship Id="rId4" Type="http://schemas.openxmlformats.org/officeDocument/2006/relationships/image" Target="../media/image40.gif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7363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карта.</a:t>
            </a:r>
            <a:r>
              <a:rPr lang="ru-RU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сфера применения.</a:t>
            </a:r>
            <a:endParaRPr lang="ru-RU" sz="2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2" y="2852936"/>
            <a:ext cx="4968551" cy="3312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675">
            <a:off x="2504376" y="3007287"/>
            <a:ext cx="3695215" cy="2283005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8768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владельцам смартфонов (а также смарт-часов) с операционной системой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свои устройства при оплате товаров/услуг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КАРТЫ.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590" y="198612"/>
            <a:ext cx="66797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телефоном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92696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банк Кубань Кредит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ервисы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1026" name="Picture 2" descr="C:\Users\cards53\Pictures\карты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389720" cy="1440160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80087" y="2708920"/>
            <a:ext cx="4735554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сервисы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 и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держателям карт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систем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89414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оплаты покупки необходимо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разблокировать телефон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поднести его к ПОС-терминалу (доступно на терминалах, принимающих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бесконтактные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платежи).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951" y="5229200"/>
            <a:ext cx="678365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ru-RU" sz="1600" dirty="0"/>
              <a:t>При совершении покупки по карте с</a:t>
            </a:r>
            <a:r>
              <a:rPr lang="ru-RU" sz="1600" b="1" dirty="0"/>
              <a:t> бесконтактной </a:t>
            </a:r>
            <a:r>
              <a:rPr lang="ru-RU" sz="1600" b="1" dirty="0" smtClean="0"/>
              <a:t>технологией</a:t>
            </a:r>
            <a:r>
              <a:rPr lang="ru-RU" sz="1600" dirty="0" smtClean="0"/>
              <a:t> меньше </a:t>
            </a:r>
            <a:r>
              <a:rPr lang="ru-RU" sz="1600" dirty="0"/>
              <a:t>1000 рублей (по картам </a:t>
            </a:r>
            <a:r>
              <a:rPr lang="ru-RU" sz="1600" b="1" dirty="0"/>
              <a:t>Masterсard и Мир</a:t>
            </a:r>
            <a:r>
              <a:rPr lang="ru-RU" sz="1600" dirty="0"/>
              <a:t>) и меньше 3000 рублей (по картам </a:t>
            </a:r>
            <a:r>
              <a:rPr lang="en-US" sz="1600" b="1" dirty="0"/>
              <a:t>Visa</a:t>
            </a:r>
            <a:r>
              <a:rPr lang="ru-RU" sz="1600" dirty="0" smtClean="0"/>
              <a:t>) </a:t>
            </a:r>
            <a:r>
              <a:rPr lang="ru-RU" sz="1600" dirty="0"/>
              <a:t>дополнительного подтверждения </a:t>
            </a:r>
            <a:r>
              <a:rPr lang="ru-RU" sz="1600" dirty="0" smtClean="0"/>
              <a:t>операции</a:t>
            </a:r>
            <a:r>
              <a:rPr lang="en-US" sz="1600" dirty="0" smtClean="0"/>
              <a:t> </a:t>
            </a:r>
            <a:r>
              <a:rPr lang="ru-RU" sz="1600" dirty="0" smtClean="0"/>
              <a:t>(в </a:t>
            </a:r>
            <a:r>
              <a:rPr lang="ru-RU" sz="1600" dirty="0"/>
              <a:t>виде ПИН-кода или подписи чека) </a:t>
            </a:r>
            <a:r>
              <a:rPr lang="ru-RU" sz="1600" b="1" dirty="0" smtClean="0"/>
              <a:t>не </a:t>
            </a:r>
            <a:r>
              <a:rPr lang="ru-RU" sz="1600" b="1" dirty="0"/>
              <a:t>потребуется.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00192" y="836712"/>
            <a:ext cx="2520994" cy="2304256"/>
            <a:chOff x="6156176" y="764704"/>
            <a:chExt cx="2664295" cy="259228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156176" y="764704"/>
              <a:ext cx="2664295" cy="2592288"/>
              <a:chOff x="2123728" y="1844824"/>
              <a:chExt cx="4486275" cy="4419600"/>
            </a:xfrm>
          </p:grpSpPr>
          <p:pic>
            <p:nvPicPr>
              <p:cNvPr id="9" name="Picture 2" descr="C:\Users\cards53\Pictures\карты\131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1844824"/>
                <a:ext cx="4486275" cy="441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G:\Департамент розничного бизнеса\УТРБ\ОБК\АННА ТЕПЛЫХ\Web_Обучение\наши дейст.карты\MG1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05956">
                <a:off x="3927659" y="2628677"/>
                <a:ext cx="1395688" cy="912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G:\Департамент розничного бизнеса\УТРБ\ОБК\АННА ТЕПЛЫХ\Web_Обучение\наши дейст.карты\VI3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55660">
              <a:off x="7237269" y="1206210"/>
              <a:ext cx="832914" cy="571776"/>
            </a:xfrm>
            <a:prstGeom prst="rect">
              <a:avLst/>
            </a:prstGeom>
            <a:ln>
              <a:noFill/>
            </a:ln>
            <a:effectLst>
              <a:outerShdw blurRad="114300" dist="25400" dir="1800000" sx="108000" sy="108000" algn="tl" rotWithShape="0">
                <a:prstClr val="black">
                  <a:alpha val="25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M:\УТРБ\ОБК\АННА ТЕПЛЫХ\Web_Обучение\icon-bezkontaktnaya-oplat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35" y="5447359"/>
            <a:ext cx="604137" cy="7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1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590" y="198612"/>
            <a:ext cx="5448328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картой в сети интернет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5204" y="860519"/>
            <a:ext cx="8211444" cy="1613197"/>
            <a:chOff x="415618" y="860519"/>
            <a:chExt cx="8211444" cy="16131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15618" y="860519"/>
              <a:ext cx="595658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Настоятельно рекомендуется использовать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интернет-сайты только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хорошей репутацией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известных и проверенных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компаний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Выбрать товар/услугу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интернет-магазине.</a:t>
              </a:r>
            </a:p>
          </p:txBody>
        </p:sp>
        <p:pic>
          <p:nvPicPr>
            <p:cNvPr id="8195" name="Picture 3" descr="C:\Users\cards64\Documents\Разное\КОНФЕРЕНЦИИ, СЕМИНАРЫ, КОНКУРСЫ\Презентация для клиентов\40542071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257" y="943516"/>
              <a:ext cx="2235805" cy="1530200"/>
            </a:xfrm>
            <a:prstGeom prst="rect">
              <a:avLst/>
            </a:prstGeom>
            <a:ln>
              <a:noFill/>
            </a:ln>
            <a:effectLst>
              <a:outerShdw blurRad="114300" dist="25400" dir="1800000" sx="108000" sy="108000" algn="tl" rotWithShape="0">
                <a:prstClr val="black">
                  <a:alpha val="25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867057" y="2473716"/>
            <a:ext cx="4353015" cy="865457"/>
            <a:chOff x="867057" y="2473716"/>
            <a:chExt cx="4353015" cy="86545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47664" y="2577706"/>
              <a:ext cx="3672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Переместить товар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корзину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нажать кнопку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«оплатить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196" name="Picture 4" descr="C:\Users\cards64\Documents\Разное\КОНФЕРЕНЦИИ, СЕМИНАРЫ, КОНКУРСЫ\Презентация для клиентов\images (10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57" y="2473716"/>
              <a:ext cx="640438" cy="86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50825" y="5616254"/>
            <a:ext cx="5905351" cy="1200329"/>
            <a:chOff x="250825" y="5485283"/>
            <a:chExt cx="5905351" cy="12003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23728" y="5485283"/>
              <a:ext cx="40324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Получить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 по почте, либо забрать его в пункте выдачи товара.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8" name="Picture 6" descr="C:\Users\cards64\Documents\Разное\КОНФЕРЕНЦИИ, СЕМИНАРЫ, КОНКУРСЫ\Презентация для клиентов\images (1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5495922"/>
              <a:ext cx="1872903" cy="104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580918" y="3505376"/>
            <a:ext cx="1849577" cy="2183449"/>
            <a:chOff x="6372200" y="3296113"/>
            <a:chExt cx="2520280" cy="2581158"/>
          </a:xfrm>
        </p:grpSpPr>
        <p:pic>
          <p:nvPicPr>
            <p:cNvPr id="8197" name="Picture 5" descr="C:\Users\cards64\Documents\Разное\КОНФЕРЕНЦИИ, СЕМИНАРЫ, КОНКУРСЫ\Презентация для клиентов\23-08-2013-11-21-40-rbk_1.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296113"/>
              <a:ext cx="2520280" cy="258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6588224" y="4581128"/>
              <a:ext cx="187220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24" y="3408011"/>
            <a:ext cx="6165300" cy="2308324"/>
            <a:chOff x="415618" y="3408011"/>
            <a:chExt cx="6165300" cy="230832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15618" y="3408011"/>
              <a:ext cx="559654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Ввести необходимые для оплаты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реквизиты карты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имя, фамилия держателя, номер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карты, срок ее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действия, код CVV(для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 Visa)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CVC 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 Masterсard)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ППК (для карт Мир)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Ввести код подтверждения, полученный в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SMS-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сообщении, для проведения операции оплаты.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076056" y="4437112"/>
              <a:ext cx="1504862" cy="3199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0" y="3717033"/>
            <a:ext cx="347268" cy="15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19" y="4870653"/>
            <a:ext cx="323719" cy="7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590" y="198612"/>
            <a:ext cx="66797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картой в сети интернет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3D-Secure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76470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Некоторые банки, в том числе банк Кубань Кредит имеют сертификат, поддерживающий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3D-Secure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совершения оплаты картой в интернете.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оплаты, для дополнительной идентификации держателя карты, требуется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операции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SMS-сообщении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отправленном на привязанный к карте номер сотового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передаваемая информация от покупателя сохраняется на платежном сервере банка-эмитента, и интернет-магазин не имеет к ней никакого доступа. Это защищает данные от хищения.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 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поддерживает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3D-Secure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(на сайте интернет-магазина не размещены логотипы Verified by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Visa, Masterсard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SecureCode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при этом платеж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сайте не будет защищен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технологией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707904" y="3786747"/>
            <a:ext cx="1377177" cy="1584176"/>
            <a:chOff x="3563888" y="4084947"/>
            <a:chExt cx="1673797" cy="1720317"/>
          </a:xfrm>
        </p:grpSpPr>
        <p:pic>
          <p:nvPicPr>
            <p:cNvPr id="6" name="Picture 2" descr="C:\Users\cards53\Desktop\Карты_фото\Verified_visa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013176"/>
              <a:ext cx="1425759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cards53\Desktop\Карты_фото\Mc_secure_cod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84947"/>
              <a:ext cx="1673797" cy="83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:\Users\cards53\Pictures\на вэбку\mobilnyi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1340"/>
            <a:ext cx="2232248" cy="1447900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cards64\Documents\Разное\КОНФЕРЕНЦИИ, СЕМИНАРЫ, КОНКУРСЫ\Презентация для клиентов\23-08-2013-11-21-40-rbk_1.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728192" cy="21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483768" y="4578835"/>
            <a:ext cx="720080" cy="3472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508104" y="4578834"/>
            <a:ext cx="720080" cy="3472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82" y="5374073"/>
            <a:ext cx="1449186" cy="6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5" y="3965080"/>
            <a:ext cx="342293" cy="11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8" y="5096157"/>
            <a:ext cx="370520" cy="10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83568" y="3185680"/>
            <a:ext cx="7812708" cy="3195649"/>
            <a:chOff x="-1957566" y="3676344"/>
            <a:chExt cx="7278133" cy="2386925"/>
          </a:xfrm>
        </p:grpSpPr>
        <p:sp>
          <p:nvSpPr>
            <p:cNvPr id="8" name="TextBox 7"/>
            <p:cNvSpPr txBox="1"/>
            <p:nvPr/>
          </p:nvSpPr>
          <p:spPr>
            <a:xfrm>
              <a:off x="675460" y="3676344"/>
              <a:ext cx="4645107" cy="988516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600" dirty="0"/>
                <a:t>Для совершения </a:t>
              </a:r>
              <a:r>
                <a:rPr lang="ru-RU" sz="1600" dirty="0" smtClean="0"/>
                <a:t>перевода потребуется </a:t>
              </a:r>
              <a:r>
                <a:rPr lang="ru-RU" sz="1600" dirty="0"/>
                <a:t>знать </a:t>
              </a:r>
              <a:r>
                <a:rPr lang="ru-RU" sz="1600" b="1" dirty="0"/>
                <a:t>номер карты </a:t>
              </a:r>
              <a:r>
                <a:rPr lang="ru-RU" sz="1600" dirty="0" smtClean="0"/>
                <a:t>получателя, а в Сервисе «Кубань Кредит Онлайн» можно воспользоваться СБП*, при этом достаточно знать </a:t>
              </a:r>
              <a:r>
                <a:rPr lang="ru-RU" sz="1600" b="1" dirty="0" smtClean="0"/>
                <a:t>номер мобильного </a:t>
              </a:r>
              <a:r>
                <a:rPr lang="ru-RU" sz="1600" dirty="0" smtClean="0"/>
                <a:t>телефона получателя.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957566" y="5074753"/>
              <a:ext cx="4159018" cy="9885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 </a:t>
              </a:r>
              <a:r>
                <a:rPr lang="ru-RU" dirty="0"/>
                <a:t>Никому </a:t>
              </a:r>
              <a:r>
                <a:rPr lang="ru-RU" b="1" dirty="0"/>
                <a:t>нельзя сообщать </a:t>
              </a:r>
              <a:r>
                <a:rPr lang="ru-RU" dirty="0"/>
                <a:t>код </a:t>
              </a:r>
              <a:r>
                <a:rPr lang="ru-RU" dirty="0" smtClean="0"/>
                <a:t>подтверждения, полученный </a:t>
              </a:r>
              <a:r>
                <a:rPr lang="ru-RU" dirty="0"/>
                <a:t>в </a:t>
              </a:r>
              <a:r>
                <a:rPr lang="en-US" dirty="0"/>
                <a:t>SMS</a:t>
              </a:r>
              <a:r>
                <a:rPr lang="ru-RU" dirty="0"/>
                <a:t>-сообщении! </a:t>
              </a:r>
              <a:r>
                <a:rPr lang="ru-RU" dirty="0" smtClean="0"/>
                <a:t>Прежде чем подтвердить перевод/оплату необходимо</a:t>
              </a:r>
              <a:r>
                <a:rPr lang="ru-RU" dirty="0"/>
                <a:t> </a:t>
              </a:r>
              <a:r>
                <a:rPr lang="ru-RU" dirty="0" smtClean="0"/>
                <a:t>внимательно </a:t>
              </a:r>
              <a:r>
                <a:rPr lang="ru-RU" b="1" dirty="0"/>
                <a:t>сверить все данные</a:t>
              </a:r>
              <a:r>
                <a:rPr lang="ru-RU" dirty="0"/>
                <a:t> в </a:t>
              </a:r>
              <a:r>
                <a:rPr lang="en-US" dirty="0"/>
                <a:t>SMS</a:t>
              </a:r>
              <a:r>
                <a:rPr lang="ru-RU" dirty="0"/>
                <a:t>-сообщении (сумму и т.д.)</a:t>
              </a:r>
              <a:r>
                <a:rPr lang="ru-RU" dirty="0" smtClean="0"/>
                <a:t>!  </a:t>
              </a:r>
              <a:endParaRPr lang="ru-RU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32590" y="198612"/>
            <a:ext cx="66797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 карты на карту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031147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простой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удобный и безопасный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позволяет в режиме реального времени, в любом месте и в любое время, совершать переводы денежных средств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банковскими картами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Masterсard,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Мир. Услуга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предоставляется как на сайте банка Кубань Кредит, так и в личном кабинете в Сервисе «Кубань Кредит Онлайн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 том числе в мобильном приложении.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Денежные переводы совершаются в рублях РФ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любой карты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Visa, Masterсard, Мир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любую карту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Visa, Masterсard,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любых банков-эмитентов, зарегистрированных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4319"/>
            <a:ext cx="2664296" cy="1587010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4" y="3182826"/>
            <a:ext cx="1989089" cy="13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590" y="198612"/>
            <a:ext cx="66797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«Кубань Кредит Онлайн»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5" y="723344"/>
            <a:ext cx="8518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 Кредит Онлайн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своими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счетами, осуществлять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страховых сертификатов,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вклады, а также оплачивать различные услуги в любое время и в любом месте, используя компьютер или смартфон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885" y="1772816"/>
            <a:ext cx="8424936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/>
            <a:r>
              <a:rPr lang="ru-RU" dirty="0" smtClean="0"/>
              <a:t> </a:t>
            </a:r>
            <a:r>
              <a:rPr lang="ru-RU" b="1" dirty="0" smtClean="0"/>
              <a:t>Услуги</a:t>
            </a:r>
            <a:r>
              <a:rPr lang="ru-RU" b="1" dirty="0"/>
              <a:t>, доступные в </a:t>
            </a:r>
            <a:r>
              <a:rPr lang="ru-RU" b="1" dirty="0" smtClean="0"/>
              <a:t>Сервисе </a:t>
            </a:r>
            <a:r>
              <a:rPr lang="ru-RU" b="1" dirty="0"/>
              <a:t>«Кубань Кредит Онлайн</a:t>
            </a:r>
            <a:r>
              <a:rPr lang="ru-RU" b="1" dirty="0" smtClean="0"/>
              <a:t>»</a:t>
            </a:r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dirty="0" smtClean="0"/>
              <a:t>Подробная </a:t>
            </a:r>
            <a:r>
              <a:rPr lang="ru-RU" b="1" dirty="0"/>
              <a:t>информация</a:t>
            </a:r>
            <a:r>
              <a:rPr lang="ru-RU" dirty="0"/>
              <a:t> о состоянии </a:t>
            </a:r>
            <a:r>
              <a:rPr lang="ru-RU" b="1" dirty="0" smtClean="0"/>
              <a:t>счета</a:t>
            </a:r>
            <a:r>
              <a:rPr lang="ru-RU" dirty="0" smtClean="0"/>
              <a:t>; 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Переводы</a:t>
            </a:r>
            <a:r>
              <a:rPr lang="ru-RU" dirty="0"/>
              <a:t> физическим, юридическим лицам и индивидуальным </a:t>
            </a:r>
            <a:r>
              <a:rPr lang="ru-RU" dirty="0" smtClean="0"/>
              <a:t>предпринимателям;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Бюджетные</a:t>
            </a:r>
            <a:r>
              <a:rPr lang="ru-RU" dirty="0"/>
              <a:t> переводы в государственные и муниципальные </a:t>
            </a:r>
            <a:r>
              <a:rPr lang="ru-RU" dirty="0" smtClean="0"/>
              <a:t>организации;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dirty="0"/>
              <a:t>Открытие </a:t>
            </a:r>
            <a:r>
              <a:rPr lang="ru-RU" b="1" dirty="0"/>
              <a:t>вкладов</a:t>
            </a:r>
            <a:r>
              <a:rPr lang="ru-RU" dirty="0"/>
              <a:t> и текущих </a:t>
            </a:r>
            <a:r>
              <a:rPr lang="ru-RU" dirty="0" smtClean="0"/>
              <a:t>счетов;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dirty="0"/>
              <a:t>Погашение </a:t>
            </a:r>
            <a:r>
              <a:rPr lang="ru-RU" b="1" dirty="0"/>
              <a:t>кредита</a:t>
            </a:r>
            <a:r>
              <a:rPr lang="ru-RU" dirty="0"/>
              <a:t> и получение графика </a:t>
            </a:r>
            <a:r>
              <a:rPr lang="ru-RU" dirty="0" smtClean="0"/>
              <a:t>платежей;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dirty="0"/>
              <a:t>Покупка и продажа безналичной </a:t>
            </a:r>
            <a:r>
              <a:rPr lang="ru-RU" b="1" dirty="0" smtClean="0"/>
              <a:t>валюты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dirty="0"/>
              <a:t>Оплата </a:t>
            </a:r>
            <a:r>
              <a:rPr lang="ru-RU" b="1" dirty="0"/>
              <a:t>услуг</a:t>
            </a:r>
            <a:r>
              <a:rPr lang="ru-RU" dirty="0"/>
              <a:t> (связь, телевидение, интернет, платежные сервисы, онлайн-игры, коммерция, социальные сети, штрафы, налоги, ЖКХ и т. д</a:t>
            </a:r>
            <a:r>
              <a:rPr lang="ru-RU" dirty="0" smtClean="0"/>
              <a:t>.);</a:t>
            </a:r>
            <a:endParaRPr lang="ru-RU" dirty="0"/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ru-RU" dirty="0"/>
              <a:t>Формирование </a:t>
            </a:r>
            <a:r>
              <a:rPr lang="ru-RU" b="1" dirty="0"/>
              <a:t>шаблонов</a:t>
            </a:r>
            <a:r>
              <a:rPr lang="ru-RU" dirty="0"/>
              <a:t> платежей и </a:t>
            </a:r>
            <a:r>
              <a:rPr lang="ru-RU" dirty="0" smtClean="0"/>
              <a:t>переводов.</a:t>
            </a:r>
            <a:endParaRPr lang="ru-RU" b="1" dirty="0"/>
          </a:p>
        </p:txBody>
      </p:sp>
      <p:pic>
        <p:nvPicPr>
          <p:cNvPr id="30" name="Рисунок 29"/>
          <p:cNvPicPr/>
          <p:nvPr/>
        </p:nvPicPr>
        <p:blipFill>
          <a:blip r:embed="rId4"/>
          <a:stretch>
            <a:fillRect/>
          </a:stretch>
        </p:blipFill>
        <p:spPr>
          <a:xfrm>
            <a:off x="2627784" y="2088395"/>
            <a:ext cx="2806065" cy="593725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5"/>
          <a:stretch>
            <a:fillRect/>
          </a:stretch>
        </p:blipFill>
        <p:spPr>
          <a:xfrm>
            <a:off x="5433849" y="2088394"/>
            <a:ext cx="2131060" cy="5937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5136493"/>
            <a:ext cx="68621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быстрых платежей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(СБП) — сервис, который позволяет физическим лицам мгновенно (в режиме 24/7)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деньги по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номеру мобильного телефона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или другим лицам, вне зависимости от того, в каком банке открыты счета отправителя или получателя средств. Для этого необходимо, чтобы эти банки были подключены к Системе быстрых платежей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6"/>
          <a:stretch>
            <a:fillRect/>
          </a:stretch>
        </p:blipFill>
        <p:spPr>
          <a:xfrm>
            <a:off x="539552" y="5373216"/>
            <a:ext cx="1368152" cy="1080120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1539"/>
            <a:ext cx="1629487" cy="4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4"/>
          <p:cNvSpPr txBox="1"/>
          <p:nvPr/>
        </p:nvSpPr>
        <p:spPr>
          <a:xfrm>
            <a:off x="1016911" y="182564"/>
            <a:ext cx="784887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правила безопасного использования банковских карт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3631" y="3356992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пользоваться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банкоматами, которые расположены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местах (отделениях банков, в государственных учреждениях, крупных торговых центрах и т.п.).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0825" y="692696"/>
            <a:ext cx="4177159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записывать на банковской карте, его необходимо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хранить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неявном виде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отдельно  от карты и в недоступном для третьих лиц месте! Держателю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необходимо 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присутствии сотрудника банка.</a:t>
            </a:r>
          </a:p>
          <a:p>
            <a:pPr indent="3600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52079" y="3429000"/>
            <a:ext cx="41911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пользоваться сомнительными, малоизвестными сайтами при проведении оплаты картами в интернете. Переходить на сайты лучше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 ссылке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найденной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самостоятельно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набрав адрес сайта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адресной строке браузера, так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обезопасить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сайтов-двойников.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52080" y="670722"/>
            <a:ext cx="4191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совершении операций в сети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3-м лицам код подтверждения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операции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SMS-сообщении.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01" y="4520354"/>
            <a:ext cx="1663315" cy="9968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906" y="5433990"/>
            <a:ext cx="438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никому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карты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код подтверждения, указанный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-сообщении, даже если звонивший представился сотрудником Службой безопасности банка, работником Пенсионного фонда РФ и т.д. </a:t>
            </a: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19281"/>
            <a:ext cx="2030385" cy="1178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1978804" cy="12349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62748"/>
            <a:ext cx="2016224" cy="11395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75656" y="189801"/>
            <a:ext cx="626469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снижения рисков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7936" y="845096"/>
            <a:ext cx="7551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рекомендует:</a:t>
            </a: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передавать карту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третьему лицу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держатель карты имеет право ею пользоваться;</a:t>
            </a: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подключить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«SMS-инфо»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оперативного реагирования в случае утери карты/несанкционированных списаний;</a:t>
            </a:r>
          </a:p>
          <a:p>
            <a:pPr indent="360000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подключить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 Кредит Онлайн»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оплаты по безопасному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каналу коммунальных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телефонной связи, перевода денежных средств и т.д.;</a:t>
            </a:r>
          </a:p>
          <a:p>
            <a:pPr marL="285750" indent="-285750">
              <a:buFontTx/>
              <a:buChar char="-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совершать платежи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карте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отдельным счетом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 зарплатным/основным и не по дополнительным картам к ним;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установить по картам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проведение операций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банкомате, в торгово-сервисных предприятиях.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C:\Users\cards64\Documents\Разное\КОНФЕРЕНЦИИ, СЕМИНАРЫ, КОНКУРСЫ\Презентация для клиентов\картинки новые\загруженное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35" y="615995"/>
            <a:ext cx="928087" cy="9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cards64\Documents\Разное\КОНФЕРЕНЦИИ, СЕМИНАРЫ, КОНКУРСЫ\Презентация для клиентов\картинки новые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91" y="1548775"/>
            <a:ext cx="663227" cy="6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cards53\Pictures\ДБ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52" y="3067535"/>
            <a:ext cx="1962831" cy="13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5536" y="4653136"/>
            <a:ext cx="669674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Имейте в виду! Полные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(номер карты,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имя/фамилия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держателя, срок действия,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CVV/С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ППК-код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нужны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оплаты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товара/услуги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карту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достаточно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карты или номера телефона. </a:t>
            </a:r>
          </a:p>
          <a:p>
            <a:pPr indent="3600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сообщать ВСЕ реквизиты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7"/>
          <a:stretch>
            <a:fillRect/>
          </a:stretch>
        </p:blipFill>
        <p:spPr>
          <a:xfrm>
            <a:off x="7092280" y="5013176"/>
            <a:ext cx="177350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898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42088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Дебетовая </a:t>
            </a:r>
            <a:r>
              <a:rPr lang="ru-RU" b="1" dirty="0">
                <a:latin typeface="Times New Roman"/>
                <a:ea typeface="Times New Roman"/>
              </a:rPr>
              <a:t>карта</a:t>
            </a:r>
            <a:r>
              <a:rPr lang="ru-RU" dirty="0">
                <a:latin typeface="Times New Roman"/>
                <a:ea typeface="Times New Roman"/>
              </a:rPr>
              <a:t> – </a:t>
            </a: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совершения операций </a:t>
            </a:r>
            <a:r>
              <a:rPr lang="ru-RU" dirty="0" smtClean="0">
                <a:latin typeface="Times New Roman"/>
                <a:ea typeface="Times New Roman"/>
              </a:rPr>
              <a:t>за счет </a:t>
            </a:r>
            <a:r>
              <a:rPr lang="ru-RU" b="1" dirty="0" smtClean="0">
                <a:latin typeface="Times New Roman"/>
                <a:ea typeface="Times New Roman"/>
              </a:rPr>
              <a:t>собственных денежных </a:t>
            </a:r>
            <a:r>
              <a:rPr lang="ru-RU" dirty="0" smtClean="0">
                <a:latin typeface="Times New Roman"/>
                <a:ea typeface="Times New Roman"/>
              </a:rPr>
              <a:t>средств держателя карты. </a:t>
            </a:r>
            <a:endParaRPr lang="ru-RU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668831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Дебетовая карта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овердрафтом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совершений операций за счет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денежных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держателя, а также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кредитного лимита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доступного после исчерпания собственных средств.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201905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Кредитная карта</a:t>
            </a:r>
            <a:r>
              <a:rPr lang="ru-RU" dirty="0">
                <a:latin typeface="Times New Roman"/>
                <a:ea typeface="Times New Roman"/>
              </a:rPr>
              <a:t> – </a:t>
            </a: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совершения </a:t>
            </a:r>
            <a:r>
              <a:rPr lang="ru-RU" dirty="0" smtClean="0">
                <a:latin typeface="Times New Roman"/>
                <a:ea typeface="Times New Roman"/>
              </a:rPr>
              <a:t>операций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smtClean="0">
                <a:latin typeface="Times New Roman"/>
                <a:ea typeface="Times New Roman"/>
              </a:rPr>
              <a:t>за </a:t>
            </a:r>
            <a:r>
              <a:rPr lang="ru-RU" dirty="0">
                <a:latin typeface="Times New Roman"/>
                <a:ea typeface="Times New Roman"/>
              </a:rPr>
              <a:t>счет </a:t>
            </a:r>
            <a:r>
              <a:rPr lang="ru-RU" b="1" dirty="0" smtClean="0">
                <a:latin typeface="Times New Roman"/>
                <a:ea typeface="Times New Roman"/>
              </a:rPr>
              <a:t>заемных денежных </a:t>
            </a:r>
            <a:r>
              <a:rPr lang="ru-RU" dirty="0">
                <a:latin typeface="Times New Roman"/>
                <a:ea typeface="Times New Roman"/>
              </a:rPr>
              <a:t>средств, предоставленных </a:t>
            </a:r>
            <a:r>
              <a:rPr lang="ru-RU" dirty="0" smtClean="0">
                <a:latin typeface="Times New Roman"/>
                <a:ea typeface="Times New Roman"/>
              </a:rPr>
              <a:t>держателю карты </a:t>
            </a:r>
            <a:r>
              <a:rPr lang="ru-RU" b="1" dirty="0" smtClean="0">
                <a:latin typeface="Times New Roman"/>
                <a:ea typeface="Times New Roman"/>
              </a:rPr>
              <a:t>банком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06551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получения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наличных денежных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товара/услуги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доступа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 по банковскому счету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по источникам денежных средств: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01514" y="260648"/>
            <a:ext cx="7086910" cy="706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пластиковых карт.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99" y="4941168"/>
            <a:ext cx="2412271" cy="127388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39">
            <a:off x="6183089" y="2264592"/>
            <a:ext cx="2276444" cy="1277081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6455"/>
            <a:ext cx="2160240" cy="139672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40" y="2343252"/>
            <a:ext cx="3054786" cy="17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/>
          <p:nvPr/>
        </p:nvPicPr>
        <p:blipFill>
          <a:blip r:embed="rId4"/>
          <a:stretch>
            <a:fillRect/>
          </a:stretch>
        </p:blipFill>
        <p:spPr>
          <a:xfrm>
            <a:off x="1622630" y="1819213"/>
            <a:ext cx="3504369" cy="2204624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3608" y="188640"/>
            <a:ext cx="76431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банковской карты: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95394" y="713098"/>
            <a:ext cx="9003962" cy="5150381"/>
            <a:chOff x="167501" y="1156101"/>
            <a:chExt cx="8930159" cy="5341660"/>
          </a:xfrm>
        </p:grpSpPr>
        <p:sp>
          <p:nvSpPr>
            <p:cNvPr id="3" name="TextBox 2"/>
            <p:cNvSpPr txBox="1"/>
            <p:nvPr/>
          </p:nvSpPr>
          <p:spPr>
            <a:xfrm>
              <a:off x="3628057" y="5851430"/>
              <a:ext cx="21759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4BACC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Логотип платёжной </a:t>
              </a:r>
              <a:endParaRPr lang="ru-RU" dirty="0" smtClean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4BACC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</a:t>
              </a:r>
              <a:endParaRPr lang="ru-RU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4708177" y="4589797"/>
              <a:ext cx="7839" cy="12616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60133" y="5557882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и </a:t>
              </a:r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фамилия</a:t>
              </a:r>
              <a:endParaRPr lang="en-US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держателя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375" y="4960930"/>
              <a:ext cx="1785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Дата окончания </a:t>
              </a:r>
              <a:endParaRPr lang="en-US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3530240" y="4211796"/>
              <a:ext cx="50405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1924464" y="4560492"/>
              <a:ext cx="0" cy="10467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65199" y="2123564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ЧИП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501" y="3016192"/>
              <a:ext cx="146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Номер карты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187624" y="2472543"/>
              <a:ext cx="720080" cy="740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899593" y="3385524"/>
              <a:ext cx="914682" cy="295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498125" y="1156101"/>
              <a:ext cx="261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Название, логотип 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банка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2393463" y="1525433"/>
              <a:ext cx="6361" cy="8861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580112" y="5373216"/>
              <a:ext cx="210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Подпись держателя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50143" y="1844824"/>
              <a:ext cx="20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Магнитная полоса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6084168" y="2205776"/>
              <a:ext cx="0" cy="100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6698746" y="2411596"/>
              <a:ext cx="2398914" cy="383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Код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CVV/CVC</a:t>
              </a:r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/ППК</a:t>
              </a:r>
              <a:r>
                <a:rPr lang="en-US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flipH="1">
              <a:off x="7439356" y="2744729"/>
              <a:ext cx="260541" cy="7512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6804248" y="3903064"/>
              <a:ext cx="0" cy="1540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3" name="TextBox 1032"/>
            <p:cNvSpPr txBox="1"/>
            <p:nvPr/>
          </p:nvSpPr>
          <p:spPr>
            <a:xfrm>
              <a:off x="5004048" y="4797152"/>
              <a:ext cx="1346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Голограмма</a:t>
              </a:r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 flipV="1">
              <a:off x="5652120" y="3933056"/>
              <a:ext cx="312232" cy="911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22" idx="0"/>
            </p:cNvCxnSpPr>
            <p:nvPr/>
          </p:nvCxnSpPr>
          <p:spPr>
            <a:xfrm flipH="1" flipV="1">
              <a:off x="7354990" y="4365105"/>
              <a:ext cx="609058" cy="4320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92782" y="4797152"/>
              <a:ext cx="2142533" cy="670335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 и телефон банка-эмитента</a:t>
              </a:r>
              <a:r>
                <a:rPr lang="en-US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***</a:t>
              </a:r>
              <a:endParaRPr lang="ru-RU" dirty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5922" y="42117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 flipV="1">
              <a:off x="8100392" y="4077072"/>
              <a:ext cx="13964" cy="767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7" name="Прямая со стрелкой 46"/>
          <p:cNvCxnSpPr/>
          <p:nvPr/>
        </p:nvCxnSpPr>
        <p:spPr>
          <a:xfrm flipH="1">
            <a:off x="2959276" y="1391598"/>
            <a:ext cx="1110095" cy="1216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23978" y="1099211"/>
            <a:ext cx="249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имвол бесконтактной оплаты</a:t>
            </a:r>
            <a:endParaRPr lang="en-US" dirty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69" y="3295650"/>
            <a:ext cx="532198" cy="2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53751" y="4041234"/>
            <a:ext cx="116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Префикс</a:t>
            </a:r>
            <a:r>
              <a:rPr lang="en-US" dirty="0" smtClean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V="1">
            <a:off x="1265927" y="3466814"/>
            <a:ext cx="600950" cy="574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24203" y="188640"/>
            <a:ext cx="29523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Платежная система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707212"/>
            <a:ext cx="7776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Платежная система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ПС)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для перевода денег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средств, их заменяющих (чеки, сертификаты, условные платёжные единицы или специализированные ценные бумаги), в электронной или физической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устанавливает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 правил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программных, аппаратных и технических средств для передачи денежных средств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одной стороны другой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выпускает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карты, не устанавливает процентные ставки и ежегодные платежи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416316"/>
            <a:ext cx="6589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Visa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International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транснациональная компания, предоставляющая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проведения платёжных операций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одной из крупнейших платежных систем в мире. От Masterсard отличается в основном тем, что ориентирована на операции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как Masterсard — на операции в долларах и евро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55" y="2492896"/>
            <a:ext cx="168973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1" y="3626067"/>
            <a:ext cx="1774191" cy="10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9752" y="362606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Masterсard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свои постоянные представительства и офисы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странах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прочно занимая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финансово-экономическим показателям среди международных платёжных систем расчетов с использованием банковских карт.</a:t>
            </a:r>
            <a:endParaRPr lang="ru-RU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78" y="5201105"/>
            <a:ext cx="163890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953997"/>
            <a:ext cx="67352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платежная система «Мир»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государством с учетом особенностей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финансового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рынка. Наличие национальной платежной системы позволит обеспечить жителей России современным платежным инструментом, работа которого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от внешних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и политических факторов. АО «НСПК», оператор платежной системы «Мир», на 100%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Банку 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гарантирует наивысшие стандарты безопасности при проведении платежей. </a:t>
            </a:r>
          </a:p>
        </p:txBody>
      </p:sp>
    </p:spTree>
    <p:extLst>
      <p:ext uri="{BB962C8B-B14F-4D97-AF65-F5344CB8AC3E}">
        <p14:creationId xmlns:p14="http://schemas.microsoft.com/office/powerpoint/2010/main" val="11597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08273"/>
            <a:ext cx="56166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банковская карта?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5223" y="278963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в торговых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сервисных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(ТСП)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комиссий);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570" y="4653136"/>
            <a:ext cx="2946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Бронировать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и услуги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нтернет, либо по телефону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(МО/ТО операции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C:\Users\cards64\Documents\Разное\КОНФЕРЕНЦИИ, СЕМИНАРЫ, КОНКУРСЫ\Семинар в Сочи\картинки\BankOAmerMob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13" y="4653136"/>
            <a:ext cx="2664295" cy="189911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83568" y="889471"/>
            <a:ext cx="4896544" cy="1889716"/>
            <a:chOff x="683568" y="889471"/>
            <a:chExt cx="4896544" cy="1889716"/>
          </a:xfrm>
        </p:grpSpPr>
        <p:sp>
          <p:nvSpPr>
            <p:cNvPr id="6" name="TextBox 5"/>
            <p:cNvSpPr txBox="1"/>
            <p:nvPr/>
          </p:nvSpPr>
          <p:spPr>
            <a:xfrm>
              <a:off x="995263" y="2132856"/>
              <a:ext cx="4325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Оплачивать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коммунальные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услуги связи без очередей 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комиссий;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3568" y="889471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Получать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собственные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денежные средства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пополнять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счет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банковской карты в банкоматах и пунктах выдачи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наличных, через сервис интернет-банка;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4" descr="C:\Users\cards64\Documents\Разное\КОНФЕРЕНЦИИ, СЕМИНАРЫ, КОНКУРСЫ\Презентация для клиентов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5115"/>
            <a:ext cx="2664296" cy="1659789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rds53\Desktop\Карты_фото\пос в магаз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0" y="2789634"/>
            <a:ext cx="2597632" cy="1662459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rds53\Desktop\Карты_фото\инет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9" y="4653136"/>
            <a:ext cx="2624610" cy="189911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75856" y="3678041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денежных средств между своими счетами и на счет другому человеку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29798"/>
            <a:ext cx="4973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получая выписку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счету, которая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точностью до копейки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отследить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движения денежных средств за определенный период.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23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того: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" descr="data:image/jpeg;base64,/9j/4AAQSkZJRgABAQAAAQABAAD/2wCEAAkGBhQSERUUEhQVFRQVGBUVGBcYFRgWGBgUFxQVFBQXGBUYHCYeFxkjHRQXHy8gIycpLCwsFR4xNTAqNyYrLCkBCQoKDgwOGg8PGiwkHyUsKSwsLCwsLCwsKiwpKSwsLyosKSksKSkpLCwsLCwsKSwsLCwsLCksKSwsLCwsLCkpKf/AABEIALcBFAMBIgACEQEDEQH/xAAcAAACAgMBAQAAAAAAAAAAAAAEBQMGAAECBwj/xABHEAACAQIDBQUDCAgEBgIDAAABAgMAEQQSIQUTIjFBBlFhcYEjMpEUQlKSobHB0QcVM1NicqLSgpPh8CRjc7LC8RZDg7Pi/8QAGgEAAgMBAQAAAAAAAAAAAAAAAAQCAwUBBv/EAC8RAAICAgIBAgMIAgMBAAAAAAABAgMEERIhMRNBIlFhBRQycYGRsfBC8TNSoSP/2gAMAwEAAhEDEQA/AF2Y1sV0IaxhYEnoCT5DU1HRE2q1vLbU1vA7PxE4LIjBbX4ULNa19SeEG3TU0ywvZhM0O9Y+2K5CQzjiXMvEbRqToNAbE03HFfmT1/InPLiuoLf8fuLIsUhNgwudOfM+HfXOLkcZFjsXkcRrfWxIJJt106d5FM5segd47BovdIJzDTmQSq2IPUDQjSqft6aUNDMt+Ec+5u891xap248anF76ZXTkyu5R1potmG7MZzZ5EY3ZSWfeBXVGkCskfCCQjWsD7pouBYYspeSNg62Uhs6o9pRmKLzUFY9CL8XKqm/anETqRHFlDNnbKojUvrxFuZOp621NRxbIlf8AaSZR9GMW/qNXvIhFa3+iKFiym9tfuWfE7UDXRHzlguYhMihg3MKALKAOZAub99QmWhsDgljXKgIF7nqSe8nqaIdKRvtdjT14HsehUprfktmGxW9wscl7tCdy/wDIdYz6Gw9TR+w8VklGvP8A91XuyU43rQseGdCnk/ND530o+Byp10ZTY/zA2P3U3iS5wdbFMyPCxWI9DXFE8o3/AKf7qjxV5EdDGwDKyniQGxBBsbmx1qPZONVoxcjTvNFnFIObr9YUjKPF6ZpwkpRTQqnwrCaFuLRyAC62F4WU8lvyXvppnf6K/X//AJoPHY1M0NnT9qPnD93JRfy+P6a/EVEmD4nBs7IxFihJFpHGpFjcAWOnf3muJ9kh0ZHjiZWLMQ2ZtWNyfD0or9Yx/SHpc1n6wTvPojH8KAB22Vdg7ZCwNwSGPUsumYA2JNr8qxtkgkEiO6szDgOjM2cn3up18xeiPly9z/5b/wBtaOPH0ZP8tvyoAhGydbkqTlykmMEle4kkm1CbW2aFgYggZVstkQWGYEgcOgpj8u7o5PqgfeaB23iScPL7OQcJ+h/dQAwOFb94/wDR/bWhgz1kkPqB9wrT4l+kTH/Eg/8AKsGIk/dW83X8L0Ab+Qj6Un12/CgsHhFMs4u+jp/9j/uk8aL38v0EH/5D/ZQWCeQyzlRHq0Z95j/9ajmF8KADhs9O4+rMfvNZ+rY/oKfMX++uGeUWuYhfQXzam17DUX5GomxTZ8hmhDAZiuU3A77F+VABIwEf7tPqj8qkWFRyUD0FAJjcxUCeMlwGWye8pBIIOa2oBI77GuJMaFL5sR+ztntGLKWtlF7EXOYac9RQA1rKWriAXCb6QMwuAY1FwACdSnMAjTxqD9ZR2mO+kywEhzw2BX3gLLcnS1qADMb+1g/mf/8AU9G0hlxCtPCgaU8T8V7C4hLEXHWzr07+6m3yAdWk/wAx/wADQARWqHOzk/i/zH/urKDh4fhp0RrMgOuua5P26igu1WLCo+6vYZL63IRr6E9eVr9xFD4nak+JlLmMRA2FzdiAoCjQm5NgNSdeZotMOACOd+ebUnzrRyb65RSiuzIxca2E25PozA9vkSOElbyQFjGS7hRds2sa+9Yk215GxpdiNsTz5csZIUEKWGRVUsXsOtrsbUVFs2NTwooPgP8AdqMg4hdRcd/JfQnn6XqqF1k38C7GJ01Vrc30B4DBPfNKwY/RGijxP0vXSj2U+NFYTBZ3VCwBY2FtNTyGZu/ly60YcAAt/aK1rhXHvAc8pIBB+INq7PFtl3J9/IrhmUQeorr5iOaYIBoSScqqOZPO3w1udBUmHglkIFwCdAsYzv5ZiLX8lpfiMaDismlkQ28WbKxPwApzsrEQJ7SWSYSKeFIgFJ097eE8PUcr1bjUQUOcltkMrIm7OEXpHEIjU8SZj1z8R/q5elEYkIAjRjKrnIyXuoYglWQH3QbEEcuRrrtBtdIl3Yjw8ayKsmcPvpDc5hmlJ0bvAH30ticuFOoQHOL6EmxANuYAuTrqdKvulX6T2tfIVortVy09/MMilKsGU6ggg+INxVt2jIGdZV92dBIP5xZZB8bfbVNqybKnz4RlPvYdhIP+m2kg+FzWVjT4WJmxk1+pU0P9gY0BsrAEc7EA+fOrXikVYyyiNTpYsoy6kDvHpqNbV53DLlYEdKumCxOeEks5AAGVVVtOVgCpv3a05mVa+NCeBd/gwSDbJkfDg5FzSICg5kmCR2ZTfVQwI6jQ61ZrVXZcajtBkeQhnisQFyi6uwUkDuBPdy7xTv5J/G/1vyrPNUXdotpSRBN3a5LXuCdFQsALA8RIAA68gRUG0sZON7lawWRMp3bH2ZizFRZW4s2ma1tbUXtTEJCFLbw5my6OwA4SxLEHRQFP2UNidsRBnQB2KFATvCqXYSfOvoBuyD4kCgDeKxspePIHAtHdQL8ZkQSLIbaZUJPTr3VFLvljzAzFzKSi2Jsiuq5WsBbMqswJ0GfwFdvtGEGGyEiVRJmJeyqzIoJIuLkuOdhodaim2ii5laBc0edmBJ9xEWQlSV4jxW7rqdaACcQ7PiFy73d5WzEXCNo65BqMrX4sx10Wx1NKdpxSphUsXMli75pOAKxJkjJLXGUNpob5AOpNMNp49IXI3MZVApOgDXcSMthbl7M38z3Us23tnJDMpihvGpVso97eFEG77rbwE3vy8a4BbTjUHN0H+IfnXH6yi/eJ9dfzqZYF7h8BXQW1dAru2oxLKhjaMWDXfNxWKSJlyhbkcdxYjXnyFdbBcRviM2UZnjayBiB7BE+iNboT60RtraTxOgjIbNcGO3EeF7MOp4gosLWFyb6VF2cxZklxBLZrGEA2y6GFWIt4MzD7OlABONySPCwveOTMDu3JsUdGAOXS+b7KGVWedZJF4AmibqS6uylXJY6MSLLqNBfvp9Ve2lPMuIIUSmPKScinRBE98vDlaQuFtrfW1ra0Acrs9gMOBnPycDL7KxLBGTnnGVSDYix0HMXrDsos7uYyC4BI3UVi14yc+Z/aW3Yte1r86gibECSA+1Kc2BV9FZ5MyszEe4uTVgS1ha1bxCTM8h9pYktfMMrRXiaNFUuLG2cHkdW11FABSbMdTGVWS8SsEvuQAzKVNyDfLr7o00HdWp9hCQvvI2YMCBeREy3JYkGMA3u3M35ULghIjxySEmycYLRlVQCUgJxF95qgPMG3PSt4mEF5zZcjqBYzR6uGa0i3vrZr2fuUDQUATHZpjnhZV+cwsZbi5w7KTbJzIjGt+/vpwZJfox/XY/8AhVcjgy4nCOxjuisjMsgOdjh7XItckZLXJtbzqxHaUf0x9p+4UAdXl/5fxb8q1WfrCPv/AKW/KtUAeHRxk8lt4tw/Zz+yjIdns+itGW6KbrfwDkkA+YppJsyNIcsmsyDfvkZTeEsUyq2qk+6/k1KZsfHpu492Ab5i5dj5nRQPIVs1UUtaS/U89bkZCe20voJdtYoJF1Gc7s30K6+0v4gAirLgYcO+GUvmjKybtnXiAUjNGTH3WDLdeWUaGqpj8P8AKVlPIM+ZCetlCk+RsfhQGD+VoMuUEDkWIIt5g3NKQshVKUd678j1lU7oRlr28Mv20tv3ZZYWyPZozZRpGj+xIJGhynKba8NK8ftveSu499yTlzFst/E8lv8AlSH9WSv+1lNvooMo8r86Ogw0cK2FkB7zqT33OpqbyorqtbZX9zlLu2Wl8gDa+xS5V42s6gA30DW0Bv0NcQbOxDCzyhR/CLn405jkVvdYEjoDqPQ61BPIS6RqcuYMzEcwgIAA7iTpfwNJw9XlxTabHrPS48mk0iKDY0UfE2p+k5ub+un2U3w+HLHhVj42sD5ZiDU2zcFGbhWRJNMu8vx+G9N8p8DYeNF7awzQGONgwkCBnJvYs2uVehCiwuOt6fhiQ5am9szbM6zjyrjpAMuGK6EEEdCLHXUeniNNKY9mcWExChvde8bfyuLffahJ8bmRAdSCQP5bEn0uFoXPYi3OkMmpVT4o0cS9318mWLdlCUPONih/w+6fVSp9aebAxhF0uRmGhBAPoSCOg5ilOPlztHKOU0YJ/wConC/2EfVrnCzFWB7q1Yaup7Mie6L3ot0+yt3umAOksR1k0LFmXMQqc7SHlYctNKeZ5Pop9c/21XWygYZw3CrWIZ9eOaNlspOtiPQaVYf1jH9NfjWM1p6N+L5LaBsfCXW0mQC/7x1vcEW0te4J0qGTZcbF9IlJCh8uZTZSzDMUII95via1tuRZYiilSWuLksCAVIurKpIOvwuNKV4jYxffAy2EqsCQjvmuxNihWyL3hTreuEhpPhI1yGRoRYjJmBAA4Aqrxai6qQO+1akwEQuCYBxqDdB+0YAKur+8QRYdx5VpQWESvmtEyk+zf2mWMZTbLw2c3t/CKFw+xgqyDNK+eWKYFohcMhjJ1AFycnPx8KADJYEWRQ8kYksxBMYJsSzHiJNh72ngfGl+0Z4Bh2tKoAWTLaJVykrbqns7llFza+Yd9EY/Z5mLF86q1gwCC9o2kMZDFuHR9dDypHJh1xWHnYGUl0becKJmRVXJYFzl/ZanXmeWlubAuK4ZiB7V+Q6J3fyVsYM/vZD6r+C1zFjHKg7ptQD7yDp/NWxiZP3XxdfwvXQBMZOkToHabiuA2bhvYmx11NlJ0BtbWh9kZZZpiN6LCHRnYHVGcHRjpZh9tEY7BPKy514QQcm9AViDcEjITp4EeN6G2RhGilmCAG6wm7Ssx0DxgXyaWCAf+6AGx2en8X+Y/wDdSzEYiFJjG6ZVCBjIxbLqHOUEixICEkXB86YtJKOYiHT3m5/VoOTBhpgXMRktcKWc6WK5t2WsdCRe3U1wBdBtqFt0dwoWQ5eKxNzM0IAsCCQQCRcWDCiVxitNJGsMYykopZbBmVULWIWxsH5Xvw/DaYKENHZsODdmjspsSWJJUbyxOYk36E6VkmGiDMGeIsEs94iWK2Uakscx9zx93woAiwe2A7RjdIAzLGwtxK7JI3K3IZLEefdrp9vEPlAjUM7oCfmBJhES4vyN7jl0FSpDCxVQ6XKlFtCBZSHGUNbhOj6XB0PjXTmMGQZyW0DAQKS2oUfMOfXTqBQAJhtttNNh7lAC5GQe9cYVpM4N/dOa3LlbWrLeq9NKjSYfLJIczjK2RVBXcyNYNkHIdKcfIj+8k+sv4LXQCb1qhvkP/Ml+ua3QB85DGzP+ziyj6Tm39PWicLsxibyuZD0W1kH+Hr60ZGLmwGt7a3OvcANSadxdmpMyrK8cbOQqpJIqFmOijdpdtT9Kn9XWrcpaRl7oqeox21/fIs3JNQSnKCT07hrzsB5629aYQyR5jHLGuhKmwyspBsSrDUEGq9tzHGNlUm4jlIY/SAAZCfGzfEVG3D9PT30SpzfW3FLTQ+2ZslpmCZtSCxAIRVUC5Jc62A6i1NsJsSKz7iSNpUQyFVRjdRa9pW5nWkey9sGNlljKki/PVSCLEEdQQabP+kGGGM2dd4ykCKKERohIsS51aRh0HKnJf/L8HgQivW36je/74A9pTCSFmIAkjBdHtqCouVJ6qRoR41UcdjjDi87A5XUfVIHLyI+2nUGIMi6qyqdLHQsPEdBW8VhVccahh499LZWRHmnX7DeFizVbjb4ZrBdpYI3SRiHCnNkvzI1XS3K9jbwrf/yTFSqyqGKOcxMvu5icxZVN2Bv3WqOLBxxC4VVJNhYXYnuHUmjUVjrly+LnX6q6/aKFbbe9wj+p100Y61ORuBbDU3PU8vgOgrtlqbDQp893/wAOVQPIEG/rUuLw2Q2zZgRmVrZbryIYcgwNr20NwR1FU5GLbBc5dluNmUzfpw6D8BPfCOOsEizD+RuGQeViTRA50D2ecCbI3uyq0Z8mH51PhicoDe8t0b+ZCUP/AG39av8As+e04i/2lDTjP9CybHxr5VRbH2sNx/BvFuR3WNvtq7yA20sD0vyv0vXm+y8VkkU+NX+LChgDmk1199vzqrMhxnv5jGBZyhx+Qsfa7/J4WLZWYKZCq3K3jcg5LGwLqF9ahxOMxFiwzgexVgV9wuA8jLlQtZQQvXUnup2dnr3v0H7R76eObxNY2z0PMN9d/wA6TNASY/HzlIDGHzWBkXKSc1oyEay6EhmOoC99tBUW0JcQBLu98wDDJdWUljHILXA90OFN7ZbMB30/Gy4/oj1JP3mhtqJDDE8jRpwi/IatyA+NAFJ/SHt6USRQRM13ASRQCqi75XOYMLG3IFSCOXOukxDJlQciuUW6DkfPmKq6hZcWjsi3aQMeEc730qzYjAF5I2WVkWNmuoC2fplYkXA06Urk9NF1XaZfcNj48i3ZV0GhYA6afhXZ2nF+9j+uv50r2F3Mo1GYGw/3enYUdAKurnzimVyWnoQbaZZHiKNHdWVt5vBcANqMtiWBBPIjUC+lQ9n3WKWYMUHBh/czEHKsiFjwjUlfharPQMR/4mT/AKUX/fNUyINtJo5d3Y6xyxyA7tz7p1tw8yCR61BNeSWJyCoRmJG6lLEWkjsdMtiGBudRqBzp9WWoAqv6mtuQC4CMC2WKRcyrNvkW1woAOmoPW1E4qGV3zjOjiNlUiEEqXC5tWcBgCtwLDW2ulWGtEigCvw4KRWjIVisaMFQxoF3hzXe5lvmN7G9+veazE7NkkZ3O9VmTdgruQQpZWYXzEsNCBfkGbqb09aZR84fEVycWg5uv1h+ddAr0+CdJoHs1gyRhSYgqjdyA5cq3W/UA20HdTszS/ux6yD8FobaeLS8NnXSZfnD6L+NFNtGIf/Yn1hQBzvZf3af5h/srda/WcX7xfjW6APnbZ2LuisrcQ1v1DA3v8davWP29DwzJiIIWdFaRkg3mJMtuPUjKmo0IIrzttgEMTHIUB6Wv+P30THsFOblnP8RNvhyp6WVGcVtdozo4koSen0xltXtBFicSz4dTra40AzAAMzFeEXOthfn1qFtnhkYScRc5mPLWwtbqANAPKpMOFHDGM3gi3HxHCPjR8WBkYfs7+AdWe38ul/IGoz9a6OkukEHRRPbl8TK9H2bjHVyO7NYfYKLgjiQ5UUFhoQi5m9SOXqak2tIEj0axeyKR3s1ifAgXpv2Zwke+hh92MsAbaX0OhPeTpfxqNGP6ibm+kSyMn09KC7YLDE7dFQfxnM31FOnxo87P4c2ZGHUi6kX5Eqb3HS4Pp1p2Io8TKYiZTlzgMkaxwREA8weIi4tckGqwcQQCt9SCvx0+FOqmlwfWmZ8sjIjYnvaYrTEhsQ46xAIPMklyPsHpT/ADC5M+IllLXPso010Ol5G018Kqu09lyiYyw63NyCbannz0INSxYfEONd3H46sfhy+2qqcqEa+DbX5DF+JOdvNJP8/YsO1NqwMoWGAQhTfMXLO3TiJ0t1qESlsvcoNvHMVN/Ky/bS+DYiizSMXI1u5soPgvKmKZTqLkDqEYj4gVXZfKyHCuL0Trxo12KyyS3+x1FJZgRzBBGvUa0+xY9s5HuyBJl/xrZvtX7aQZdARqDyIOhHgachs0cD/RMkB8iBIn2rb1pfEk4WpfoM5kVOlv5dk6G1XzYGNd4hly8OhuT+AqhA1Y+yO0MrlTyI8TqPAVp5UOVe/kZWFZxtS+fRaJpnUEs0SgdTe3xJFQPtGxI30AIFyLEm2mts/LiX4jvqLbMQmVQpYFHVxwSgGwYWJQBh719O4VF8jbI/HIXMSwq4ia62U5mA7yTf0HdWMegCmx9kVzPFle2VshsfLj5eNUT9JHaS1oRiBZSc9oj7+oC8zewDE25Wq2bW2dvlVQrIkfu+zJsCmW/vCzL05jvBryHtJCZcTNKquud2K2jQDK2cEsM/ExDnXTpUoo4wRsYY5EO9N7hxZByBvzA0B5Xr0HF7SiiVXd1Ge7WueR1FgPSvOINjiSaJXVgt0j+Z+zDAgE3uCdQbd9O/0hQRxSoxOVSgAUam6HSy9Bawqu2Cn5JRk4+D0bs7tZJlzRlrKSt9AQevf0NWVMJcX3khH81vuFeG9kv0hJhsw3LsHIJ41XUC3Kx++vWuzPaRcUhMI5c1Y5SOnQG48qrrjx6JSe+w7HSJEUDGYh2VM28NgzEKoPECbk9AdATQuynSWeQgSD2UJGaRrlXaUqQQx6dKNxmCaUqWUWU3y71gpsQwzAJxWKg/8AuhNnYIxYhwgUXii5u7WCtKFAuNAL2sKtIDT9Xp/F9d/7qU7Qx8MUjI0dwiB2a7W1DlQNCCTuzoSOYtem/tf+X/UaFn2TncOwiJAtqjG41tcZ7G2Y2uNLmugLX2tGuXNAouwVrhtCXRAOJAc3tFNjbTvqfaeNSF2BgQgR5wbLcneJHly2va7jWiF2GBlsIuE5h7Njxaa6vr7o59w7qlOzCQAWVuEpcxhiVNrglibjQaeFcAWxbSUuq7qLRkRuGxzu8iDKLdDHr692vWO2kY3ZVjiYAougF0Z3RFD3IBNmLW0sANdRRw2MNPcGUEC0SAgG97HpzPLvNdLsdRfUXYWJ3cdyNBqSuvIc6AE/64Ly4dbKA8i8gNfZSsx0Y24ktax01ub1Z7Uo2hggpiOY33kajhjGlzpcJe3hR5wh/eSfFf7a6BPWUP8AIv8AmSfW/wBK1QB4LlBvY8jY6EEHuIOoNDYMq5ZzxrchF+aADa9upJHM0ZtnEZ5Iz89w6Me9QtwT5Hr41W8DtLcXjlBFuRtpb8q0YQrou1IyJWWZGOpRX5np+JfDRLYPEFZVIYq2IlsygngFkitcjv0pRtDDNh5cubMLK6tYi6sLqSDqD4UlwPayRFth4ULanemJc2v8cl/sFcZp5XLzvcnUgXJJ/ic8/IVYsmNT87KZYcro/h1/4cdosOZlJTmHLDXnoA1vHNc+d6DwG2ZdAYpM62NwLajkbnkaeZTblUTsFFyL93iToAPM0isizm3H39jSePXwSl7e5rFbUx2J0lmKr9EHMfUCy38da7gwwjXVufNnbU+po7ZuyJJsxLqioAzkEIqgmwvI2vPTSjn2XFHEZo3jlyuEc2YkFgSLM44hoeVMKiUnqyWvov7oUeVCC5Vx39f99igKCLggjvBBHxFRLKWcoDYKBmPM3bUKL6DTUnxFF7SdAqyqoRwyK+XQOjNl1HLMCbg1Xdh4k7yZG97MW9b5T9wrsMWNdyjLsJZcrcdzh0yxKEBuFue9uI/E8qKg2kym4JFBQpmZVJChiBc8hcgXPxqfH4IwyvG3NCVv39x9RrWunFPijClGUlyZ1iiN5cAASDNYaDeKbPYdLgqfQmjcC/sZV6rllHnG1z9l6XTG8WbrGRJ/hGkg+qT8KO2RIBKAeTXQ+TC1YubD07VNHoPs+z1aXB+3QY3hRmysVklRu4il6aADqOH1XhP3V0ja1rfij+ZjLcJfketqbi9btVew2JX5Isu7aRuFcqliSxYLyF9Be505CoJ9sQrmJhBAjeQam75IhKbBgBl1yg35g6CvPSjxbR6mEuUVIY9qcdusM55FuAebaH7L15JiZRfmPiKztH2jEiROYUIkBcLl4UATO3IXNhpekGJxFi2WCJrFbFQCBe51uBc5RmsOV7VNdI75HODjEkqIGUF2VQcw0uefPpzpB26LtPKzG7XIBHKyEgW8NPtplhMQ4lhOGjUs4DghbdVBsfmWDE3PdarlJ2WgnJbEIJHcksVLItzqcqqRYX++qLLFHyWwrlPweM4WXXzr1T9F+OdGd+SAWuRoWPQeXP4Ur25+iXKM2Ecnru5CNR3LJ3+DfGiMDiTBEkRBUqoDDkQ3Nr+NyaVsyEo/CM04spy0z09e0p/h+FZFttd6ZG6oEsPBi1/trzQbYPfRUO2PGqY3zHJYcV7HqC9oYerEeh/CtntFB9P+lvyrzU7RvWlxtutT+8yKvucT0g9pYe8/VNbXtHEeV/sH3mqAMXpUa4w137zIg8SPzPR4tsq3uqx9Y/766fagHNSPN4x/515ucR8ailxdtOtS+8/Qh91+pe9qbcSyctJI299DoGuToTXD9tYx80n1rz6XF95oZsbXHkS9iSxV7noh7dJ+7P1h+VZXnW9rK568zv3aAhRNbnVuRP4DuFd7u/T40TDhVzWkkcG9rKAtvQ6/GtbXXcgkMHGUsjWAJtzVgNLi4Nx0vW1di2pc5dnnqMyqT9OHQOjEkhFvbQkmyg91+ZPlTzC9k5WKrNKkZewVC4jJLchYXk1v1tzqv7OnDRqQeY18zq3rcmrbgcZEIzPLiQMS4yAhC8kcajJcKLDeECwZiLDvNMKiNcU0tv8AcVd87JuLekv0FB2TDdlGaORSVzK5PEDbUE2YXFV3GbUIkhz6AFw1uW8UlL+XX/FT3GbTgeX/AIYEBVUG5uSwGrtYnLm7r0uxGzUdMrC+pa/I5mN2I7vKuZVsFxlFfEiWHVY+cZv4RpgZULAPIyRto5XXh5i634he1MNo9s4VheDeyTlgqi6KiplNwY4kBbN0uSKqeG2Ai6FpGHdmIFvJbUXhhEukS5vCNb/FtB9tVSyHa1xj2WxxVSnyl0Tg5wMwIAObKe8e6T5c7d9qR7RG5xSyDRX5/wDa34GrDFG7H5kY/iu7eoWwFA9qdnndcWUkcSOl7G3vKQdVa2vp4UTrvUlbMK7MbTog/I72dDhypaeRxrYIiXYi3POeEDp6VYtrbXTdxYiKCNjICheUZ2Vo7KAVBy5ra3qhbIxOeNT1tY+Y0pr8tbd7rN7PNntYe9a178+VaDr5tS3/AKM1WemnDX+wnD4jM5LW4ybi1hxc9OQGp0oXCkrw9YmKX/lPCfVcp9a4ScAjWthzdm+kb/ABR9gHxpX7QceCXuM/ZimrG/YsEmrHuJzfWAb7yaivWoprhf5R/SSPxrTNrTONLlVFi2VHjdJfUtvZ2cNh5EdkVFZSS2YWuRaxVgQbgcupoLtni4oYsqyQBmQDRWNoQASR7SwBAXxIrOyUjXlVeZUW4WcaMOYUgjS+oOnOqT2ti3k2UFykSCMDdNlZ1Tdlipa1rC3fZRqeubkR1azZxJbpQBioEyAu6ZDlCjdEgZQQMqlrjS/oNaGXCxs7ICpZiCV3HMltDqLHXr51FNg2dFTK/CSV9mDq+cMMpfQAMMuulqsWy8IIrkkl2Cgk8wFUKF09SfFjS1k+KH6q3N6GeycAsIIBuze81gOgFhbkosNPCnmEksaU4a5OlOcNFYVlWybfZtVwUVpDBGuLdKrHbXZ103qDiUcXinX1H51Zo+VCY8BlIPIi1LtdF1a4s8nbFeNSYfH2pJLPkkkjv7jsvwJFbE9WKOhibT8Fnh2j40QuPF6qi4qiIcZXeJSW/wDWWlcHH1XUxtcybS1t3VzRDiiyDGHvrl8XSSDG3ruTFUaINIPkxN/KuUe9ACSuxibVI4MxL3VlKjjqygjoadp542n3sTDLMqykAg5GYcat3EEH40tlbOFvqoDeuYZfha/xoaLZCjVyWP8AGdPReX2U2w2ALcgx9APhmIr00rrLIcIJ6PHRorqn6lklsr0Wx3jY7uWyk8iL/wClF/qoHWV2YfxNlX4CwpricHkJvpbncWI8xS3AsG9qwzFtVuNFX5oA6ac6ooqssl6bbSQxfdXVH1Et7C8OigWiUkdyiy/WNh99MYdmuyk5QbakKwZgO/LYZvStYSFZIZZGmRGjtljPOS/0dfzobCY9lYEGtCOFVpr3MyedftPSSANqMLpET75ubaXjALEeRIA+NNtkwiQ5LSaDRIkBJA56khUA01NINu4WR2WWP3lLcOnuliR9/LxqOHEzOLbkg97MAPzpfHurqjKO9PfkayKLLnGWtrXgtW0Y41QgGNGHTemaU+BMY3SD7dKWli6hTqMwJv3AG49b2+NL02e59+Sw7kFv6jc/C1MIlAFhyGgFQtzVwcI979yVWD8anLrXsJItmYiBjuirITyY2/36UeuFmb35Avgi/wDk35UeWrV6QV9iXFPo0XRW5cnFbIcNgUTUXLHmSczfE8qKD1HXLzAc/QdSe4VU9yZctRQ0wc3TuX7z/pRBkpZgzZdeZ1P4D0FD7Q2jIbph0Lycifmp5sdL+Fb9OqKVzPOXJ5F74LZcsFi3hwWLmjYo9kiRgpYhibmyjUkA3qgM2JkZQAygo4zE65ujNfiF+nXUnWraNkp8nhg4my3eVyWG8mb3mtf3RyHWwovC7LRBZRa1YuRlxcm0eixMKUYKMhJsrZjIBmOY66noCdBc6mw0uaZDDgedMTEBXCQ61lzucn2bNVKj4JMLFTSEcqGhj1FMY0FqrGdaMY6UFjJLDXrRMptSDtFjd3E7gXKqSB3tbQfG1Rl30dXSPD9t462NnYcjK/8A3EUVBirik2Nwcisc6kNck37zqajw+IK6VpSrTXRk13yhJp+Czq166zUrw2PFHriQaocdDitTJxiLUOk92JrTuKgQ60KJx2DFMZap4sXS1jWhNaucQ5jr5TUb4qlJxVc/KqOJxzHO+rVJTjTWV3gR5nqGy8LEIpZSpYxlQVDAEq2mZnIJtcW0qWaVZcOZY0EbROFdVLG6MOBrsb3uCKrWze1ojYmMbzMpRkKllZT0I07u+u8X2gxU65Tkij55FVVGn8K2F/MmvTSvjCW0/wC/keKjiysjprv6/wA7CNr4regITqUdSe4aZb+p++q1gtotEN3IjaciFvp+NOlb/ffWy1Iyy5eo5w6NGvDiqlXPsBWeR/dTKO9zl/pGp+yisLAy6s2Y9wFlHprf1qQGur1VZk2T8surxaq/CO81bU1xetZqWGCW+lZUTSgakgDv5UDLt9L2jDSt3KLj49K6k34BtLyNAahxGNSMXdgPOlv/ABEnMiJe4cTfHkKmw+yY0Oa2ZvpMcx+3lTdeHOXnoVszK4+OzX6xkk/YpYfTe4HoOZorC4Yg3YlnPMn7gOgrUmJC6cz3UTgFvzqVtlWIuu5BRTdmPvqP8h+Gw1+d6cYPB25DTyoXCxU2wo+FYd2VZa9yZ6CjEqpWoIniiqcR1peWldZqo2xlROMtdLFWr1KrVFFvg7jFEg1GBUck1T8HH2axD3qqdosTxrH/AIm8uQH++6rJJJVI2xPfFP4BR9l/xoj3IhPqOi07B2XBiUkhljVxIjAXFyGAuCD0OnMV4d2p7PnCzMvNbkA9fI+Ney9kdoZZAfosD6VX/wBLGxwJ3FuFuIeuoNakfBhyfxNHkANER4kih5EsSO6tq1SaOqTQemO76kXE9aW1lQ4IsVjHST3rTNSqOUjlRKYm/hUeOixT2ElqiaSuTJUd7m1c0HILhwpYXrKZwrZQO6sqHIs0PBXamkWB7RodH0Pj+dMf1tFzzD4j86a0zOD71l6VP2gj+bdz4C9cjaE7+5FlHe5t9lSjXKXhEJTjHyxxnNRTYpFF2ZR60tOAmf8AaTW8EH4mpYdhxKbkZj3sb/fpTEMOcvPQvPLrj47MbtAh0jVpD/CNPjWw+Jk6LEPHib4DSjGmRBqVUegpbiO1ES6Alj4DT41esaqH42UPJtn+CIRHsJCbys0h/iOn1RR6hEGmVQPQVWJO0ckhyxCxN+QzNpzpxsv9H+KxIWSeXdROokDMrOTGb2cRoDZbAm7WFhUnk11/gRz7rbZ/ySIsZ2phTRTnPhy+typbi9qYmRA6qUiZsgYci1ibBjzOnSvRZ+ymy9loZpJJJ5VHCrRoQ7a6xoyFSoKkFtQLV5/tLbMmMnWSVtVOiqqqqKQzAAKoA5etKzybJ/Qbrxa4PxsK2dDlAHPvJ6k86sGBkApRgkB503wqgWtWPc9vs9BQkkP8C96axHztSvZ7dabRSWpUZCFk8Ky9cL99SgaeNB05P5UTFQ6c6mDWrhLRI0thQ0k1ZK9LMRiLG1cbOpBU89hXny4rPM7/AEmJ9L2FNu1u291h2IOrWQebafdc1WdmPoKuqj1spsa3os2w8Tlmt31ZP0jYLfYSKYcwuQ+YqkQz5ZVNemYSIYjAyxdQM6j01FaNf4TFt6mfOO1YLMTQFqsnaPB5XYdxNV21TIo0DW81ZatWoOnV6wGuctZagNnZeicEbuKConAHjFca6JRfZYg1ZUYNZS+hvYV+rYX1sp8j+VTRbKhX5i+uv31HsXYpnd1GcZI2ktHFvXazolljzLc+0vz5A1qXs1KUeRWRoopTE8ntMts4j3gOQqVzMNAS3hpetdZEf+phPGk/8mFnaEKfOUeX+lDydo4hyzN6W++uG7G4j2lnhOTPaznjKRLK6pdOahgCGy63HQ2YYXsBJvLSyAKLAlLHXNkZRmsS4YjoVsb3sCa68uXstHFhw922J5e0zfNT43P3UKMdiZjlTMSfmohJ+wXq8bK7OYWF8OJ4Z5XcrJz0aIpcIYkzE2bMpYaHdtbkSLpJtfcCXcIIb3GRVCGBY2RWvlHtGc5rZSTry6CiV05eWXxorj4R5Zs/9GO0JXjzwvGrmweQEW4S3u3LdD0qw7P/AEQIuNjhmkle8bTOFhyCwcKACWvY9/jyr0HZO3JZsbCrKwW7AjNmCOkLK4uG4rlwcxHXwqTa/aTD4XabtO9iMKiBQCzXMma2Ucr3HwqryXAX/wAZiwsmHihhdY5C+cKiLIcmGIY73Pm1sCR3se+q7tbt3DFhlSATO5MaHMInRlTMVjchtRdySB1Fjpzg7W/pJXFOoTNEqZgDxBjmUq1yPDpVPTcADjHvZ7ltS3jehRAi25tR8TK7SmQlAbDgyojFmZVF+XH58qDhwyB1Kgjpq19Qhb7mFMXw0ZuQwuwYE5hqGIP4VE2GVSLNfic20PvLb4C1da0jsfIds5dad4dKSbMbWrDCKy7PJrVvoZ4KnMQpNhqaQsLUuy/YSNa2x/18O41Gprbtf0+6uMmiSJ7GhsbMU16Guw/w/wB6GtT2ZSD1qPktXQKcfcUg2ptYBjc8qX7d2t8kuGPiveR0rzzaO2pJSbmwPSrqqZT7fgouvjX+Yb2o28Z3AX3E5eJ6mmGxsVcCqiadbDn5U/KCUdIzq7W7Nv3LZOdQa9I7CbR4kvyPCfWvMZXuoqz9kcb07rGpVPooyFqQh/Sfsfc4qQW0uSPI6151ILGvc/0v4EOkU4+elj5jSvEMWtjVhVFkFZWXrV6CRusJrnNWga6GzoVLAbGtIK3aos6hykmlZQMWI0rKq0X8j6SxnYPBQJcqwW+UhcoLgsDlbTiW6qbE/NFbXslhIxF7Sf2rpu+JScwbfqCxTMFzJnsTYm5NyTWVlMiYom7NwDO0UkqRy8LIY0Ng6lJpEKlcmZAo4bG6AkGnc3ZfCrMV/wCIL7tmNpcosc2thYFybm/Mm1yaysoACi7LYTOt0xBZTu2zTZwmZhEFKm6upygEWI0BOutD7aweBwrvJJHOzFyoO9PtZM0ZdCB7q3ZPDh0t1ysoAomP7VK8kYwySRpmIu0mZsxju50AuSFUFiSTl50ggjD4ucsM1gnO55i51J1rKyppHA07Oj/dp9UVycBH+7T6o/KsrK6BFJgIzzjT6oqBsKiaqoXyFbrKhPwTh5OcFLZqsuFmuKysrMs8mnDwM8NJTGCXSsrKWZcFI+grtnuK3WVwticK9adrVlZUS4oX6T8ODCj9Ve3owP5CvNDWqytPG/AZOX/yGiaP2RJxW9a3WVfLwKRfxItcb3SmfZzE2kHwrKyqqy3I8l725Hv9lyA84iCPI14NtOKxNZWVeKoXVqt1lBI1asArKygAhK6IrKyoFiOb1lZW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659540"/>
            <a:ext cx="554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карточный счет 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«семейный кошелек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выпустив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счету несколько карт (основную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картам (как и по основной)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индивидуальный лимит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средств (например, не более 10 000 рублей в месяц/день). </a:t>
            </a:r>
          </a:p>
        </p:txBody>
      </p:sp>
      <p:pic>
        <p:nvPicPr>
          <p:cNvPr id="1026" name="Picture 2" descr="C:\Users\cards53\Desktop\Карты_фото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17882"/>
            <a:ext cx="1881533" cy="14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517232"/>
            <a:ext cx="446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т.к. банковская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менее интересна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грабителям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бумажник с деньгами.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669" y="1052873"/>
            <a:ext cx="5479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т.к. нет необходимости брать с собой крупную сумму наличных денежных средств, которые нужно декларировать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выезде за границу. </a:t>
            </a:r>
          </a:p>
        </p:txBody>
      </p:sp>
      <p:pic>
        <p:nvPicPr>
          <p:cNvPr id="3078" name="Picture 6" descr="C:\Users\cards64\Documents\Разное\загруженное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78" y="2204864"/>
            <a:ext cx="1989224" cy="122413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ds53\Desktop\Карты_фото\9506993-03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78" y="3717032"/>
            <a:ext cx="2013874" cy="1296144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6542929" y="765366"/>
            <a:ext cx="2016223" cy="1152128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04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44816" cy="7198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обслуживающие банковские карты: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cards53\Desktop\банкомат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9" y="980728"/>
            <a:ext cx="12918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9672" y="836712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latin typeface="Times New Roman"/>
              <a:ea typeface="Calibri"/>
            </a:endParaRPr>
          </a:p>
          <a:p>
            <a:pPr algn="just"/>
            <a:r>
              <a:rPr lang="ru-RU" sz="1600" b="1" dirty="0" smtClean="0">
                <a:latin typeface="Times New Roman"/>
                <a:ea typeface="Calibri"/>
              </a:rPr>
              <a:t>Банкоматы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>
                <a:latin typeface="Times New Roman"/>
                <a:ea typeface="Calibri"/>
              </a:rPr>
              <a:t>(АТМ - Automated teller machine) - банковские автоматы для </a:t>
            </a:r>
            <a:r>
              <a:rPr lang="ru-RU" sz="1600" dirty="0" smtClean="0">
                <a:latin typeface="Times New Roman"/>
                <a:ea typeface="Calibri"/>
              </a:rPr>
              <a:t>выдачи и приема </a:t>
            </a:r>
            <a:r>
              <a:rPr lang="ru-RU" sz="1600" b="1" dirty="0" smtClean="0">
                <a:latin typeface="Times New Roman"/>
                <a:ea typeface="Calibri"/>
              </a:rPr>
              <a:t>наличных </a:t>
            </a:r>
            <a:r>
              <a:rPr lang="ru-RU" sz="1600" b="1" dirty="0">
                <a:latin typeface="Times New Roman"/>
                <a:ea typeface="Calibri"/>
              </a:rPr>
              <a:t>денег</a:t>
            </a:r>
            <a:r>
              <a:rPr lang="ru-RU" sz="1600" dirty="0">
                <a:latin typeface="Times New Roman"/>
                <a:ea typeface="Calibri"/>
              </a:rPr>
              <a:t> при операциях с пластиковыми картами. Кроме этого, банкомат позволяет держателю </a:t>
            </a:r>
            <a:r>
              <a:rPr lang="ru-RU" sz="1600" dirty="0" smtClean="0">
                <a:latin typeface="Times New Roman"/>
                <a:ea typeface="Calibri"/>
              </a:rPr>
              <a:t>карты </a:t>
            </a:r>
            <a:r>
              <a:rPr lang="ru-RU" sz="1600" dirty="0">
                <a:latin typeface="Times New Roman"/>
                <a:ea typeface="Calibri"/>
              </a:rPr>
              <a:t>получать </a:t>
            </a:r>
            <a:r>
              <a:rPr lang="ru-RU" sz="1600" b="1" dirty="0">
                <a:latin typeface="Times New Roman"/>
                <a:ea typeface="Calibri"/>
              </a:rPr>
              <a:t>информацию о </a:t>
            </a:r>
            <a:r>
              <a:rPr lang="ru-RU" sz="1600" b="1" dirty="0" smtClean="0">
                <a:latin typeface="Times New Roman"/>
                <a:ea typeface="Calibri"/>
              </a:rPr>
              <a:t>состоянии </a:t>
            </a:r>
            <a:r>
              <a:rPr lang="ru-RU" sz="1600" dirty="0">
                <a:latin typeface="Times New Roman"/>
                <a:ea typeface="Calibri"/>
              </a:rPr>
              <a:t>счета (в том числе и выписку на </a:t>
            </a:r>
            <a:r>
              <a:rPr lang="ru-RU" sz="1600" dirty="0" smtClean="0">
                <a:latin typeface="Times New Roman"/>
                <a:ea typeface="Calibri"/>
              </a:rPr>
              <a:t>бумаге</a:t>
            </a:r>
            <a:r>
              <a:rPr lang="en-US" sz="1600" dirty="0" smtClean="0">
                <a:latin typeface="Times New Roman"/>
                <a:ea typeface="Calibri"/>
              </a:rPr>
              <a:t>*</a:t>
            </a:r>
            <a:r>
              <a:rPr lang="ru-RU" sz="1600" dirty="0" smtClean="0">
                <a:latin typeface="Times New Roman"/>
                <a:ea typeface="Calibri"/>
              </a:rPr>
              <a:t>), </a:t>
            </a:r>
            <a:r>
              <a:rPr lang="ru-RU" sz="1600" dirty="0">
                <a:latin typeface="Times New Roman"/>
                <a:ea typeface="Calibri"/>
              </a:rPr>
              <a:t>производить оплаты в пользу различных юридических </a:t>
            </a:r>
            <a:r>
              <a:rPr lang="ru-RU" sz="1600" dirty="0" smtClean="0">
                <a:latin typeface="Times New Roman"/>
                <a:ea typeface="Calibri"/>
              </a:rPr>
              <a:t>лиц (оплата сотовой связи, коммунальных услуг и прочее), осуществлять денежные переводы. </a:t>
            </a:r>
            <a:endParaRPr lang="ru-RU" sz="1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19672" y="2641000"/>
            <a:ext cx="7416824" cy="2062103"/>
            <a:chOff x="1619672" y="2477214"/>
            <a:chExt cx="7416824" cy="2240020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2477214"/>
              <a:ext cx="6264696" cy="22400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endPara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 algn="just"/>
              <a:r>
                <a:rPr lang="en-US" sz="1600" b="1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POS-</a:t>
              </a:r>
              <a:r>
                <a:rPr lang="ru-RU" sz="1600" b="1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терминал</a:t>
              </a:r>
              <a:r>
                <a:rPr lang="ru-RU" sz="16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(</a:t>
              </a:r>
              <a:r>
                <a:rPr lang="en-US" sz="16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Point Of Sale</a:t>
              </a:r>
              <a:r>
                <a:rPr lang="ru-RU" sz="16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)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электронное программно-техническое устройство для считывания информации с ЧИПа карты или магнитной полосы и обмена данными с банком. Терминал подключен по каналам связи к процессинговому центру и работает в режиме онлайн. POS-терминал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распечатывает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чек по успешной операции с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информацией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ее деталях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По неуспешным операциям распечатывается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один чек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указанием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причины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отказа.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C:\Users\cards53\Desktop\Карты_фото\пос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863877"/>
              <a:ext cx="1152128" cy="146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единительная линия 4"/>
          <p:cNvCxnSpPr/>
          <p:nvPr/>
        </p:nvCxnSpPr>
        <p:spPr>
          <a:xfrm flipV="1">
            <a:off x="1691680" y="2641000"/>
            <a:ext cx="5930006" cy="9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99855" y="4764088"/>
            <a:ext cx="722183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M:\УТРБ\ОБК\АННА ТЕПЛЫХ\Web_Обучение\icon-bezkontaktnaya-opla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11" y="5085184"/>
            <a:ext cx="604137" cy="7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4941168"/>
            <a:ext cx="7082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Бесконтактная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технология оплаты,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помощью которой можно совершать покупки в одно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поднести карту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 считывающему устройству на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терминале или банкомате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(который принимает данную технологию),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уже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денежные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выданы банкоматом.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карте размещен символ бесконтактной оплаты.</a:t>
            </a:r>
          </a:p>
        </p:txBody>
      </p:sp>
    </p:spTree>
    <p:extLst>
      <p:ext uri="{BB962C8B-B14F-4D97-AF65-F5344CB8AC3E}">
        <p14:creationId xmlns:p14="http://schemas.microsoft.com/office/powerpoint/2010/main" val="32870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ds64\Documents\Разное\КОНФЕРЕНЦИИ, СЕМИНАРЫ, КОНКУРСЫ\Презентация для клиентов\44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5" y="1126658"/>
            <a:ext cx="2033024" cy="1582262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ards64\Documents\Разное\КОНФЕРЕНЦИИ, СЕМИНАРЫ, КОНКУРСЫ\Презентация для клиентов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7" y="2928815"/>
            <a:ext cx="2064041" cy="1580305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ards64\Documents\Разное\КОНФЕРЕНЦИИ, СЕМИНАРЫ, КОНКУРСЫ\Презентация для клиентов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97152"/>
            <a:ext cx="2064721" cy="158417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21488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наличных денежных средств в банкомате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813055" y="980728"/>
            <a:ext cx="5553085" cy="5571672"/>
            <a:chOff x="2835339" y="737648"/>
            <a:chExt cx="5553085" cy="5571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35339" y="737648"/>
              <a:ext cx="5553085" cy="1200329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Вставить (или приложить)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пластиковую карту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приемное устройство банкомата,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лицевой стороной вверх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Магнитная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полоса должна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быть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снизу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 правой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стороны.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08" y="2060848"/>
              <a:ext cx="5544616" cy="923330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Ввести четырехзначный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ПИН-код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клавиатуре банкомата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Неверно набранное число можно отменить, нажав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кнопку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«Отмена».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3808" y="3068960"/>
              <a:ext cx="5544616" cy="36933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Выбрать тип операции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«Выдача наличных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3808" y="3573016"/>
              <a:ext cx="5544616" cy="1200329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Выбрать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из списка на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экране или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ввести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необходимую сумму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помощи клавиатуры 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подтвердить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правильность нажатием клавиши «Ввод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43808" y="5662989"/>
              <a:ext cx="5544616" cy="646331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Забрать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пластиковую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карту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Получить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наличные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чек.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43808" y="4870901"/>
              <a:ext cx="5544616" cy="646331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Подтвердить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или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отказаться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печати чека и проверить введенную сумму.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товаров/услуг на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терминале в ТСП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2627784" y="1484784"/>
            <a:ext cx="720080" cy="3472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1340768"/>
            <a:ext cx="225882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успешной операции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27784" y="2361715"/>
            <a:ext cx="720080" cy="3472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91880" y="2204864"/>
            <a:ext cx="225882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неуспешной операции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1118929"/>
            <a:ext cx="8529761" cy="5262399"/>
            <a:chOff x="323528" y="1118929"/>
            <a:chExt cx="8529761" cy="5262399"/>
          </a:xfrm>
        </p:grpSpPr>
        <p:pic>
          <p:nvPicPr>
            <p:cNvPr id="1030" name="Picture 6" descr="C:\Users\cards53\Desktop\чек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484" y="1118929"/>
              <a:ext cx="1581150" cy="3240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6841753" y="3778783"/>
              <a:ext cx="1690687" cy="4037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0" name="Picture 7" descr="C:\Documents and Settings\cards64\Мои документы\Разное\АКЦИИ И ПРОГРАММЫ\семинар в Сочи\chto-delat-esli-ne-prodayut-tova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712940"/>
              <a:ext cx="2337073" cy="166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Скругленный прямоугольник 20"/>
            <p:cNvSpPr/>
            <p:nvPr/>
          </p:nvSpPr>
          <p:spPr>
            <a:xfrm>
              <a:off x="6841753" y="2780928"/>
              <a:ext cx="1690687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Выноска-облако 22"/>
            <p:cNvSpPr/>
            <p:nvPr/>
          </p:nvSpPr>
          <p:spPr>
            <a:xfrm>
              <a:off x="4555591" y="5373216"/>
              <a:ext cx="1672593" cy="962127"/>
            </a:xfrm>
            <a:prstGeom prst="cloudCallout">
              <a:avLst>
                <a:gd name="adj1" fmla="val 108205"/>
                <a:gd name="adj2" fmla="val -9920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Мой любимый Банк!</a:t>
              </a:r>
              <a:endPara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528" y="5445224"/>
              <a:ext cx="2376264" cy="5847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 должна быть подписана держателем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3" name="Picture 9" descr="C:\Users\cards53\Desktop\Безымянный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76" y="3717032"/>
              <a:ext cx="2231208" cy="140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539551" y="4111567"/>
              <a:ext cx="1368153" cy="4037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6028569" y="1484784"/>
              <a:ext cx="703671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60432" y="357301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</a:rPr>
                <a:t>*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3501008"/>
              <a:ext cx="2448272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-терминал распечатывает чек с указанием причины отказа в проведении операции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 rot="5400000">
              <a:off x="4374871" y="2978057"/>
              <a:ext cx="597446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650497" y="1484784"/>
              <a:ext cx="720080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4593" y="1340768"/>
              <a:ext cx="2258829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выполнении успешной операции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2650497" y="2361715"/>
              <a:ext cx="720080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14593" y="2204864"/>
              <a:ext cx="2258829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неуспешной операции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Рисунок 34"/>
          <p:cNvPicPr/>
          <p:nvPr/>
        </p:nvPicPr>
        <p:blipFill>
          <a:blip r:embed="rId7"/>
          <a:stretch>
            <a:fillRect/>
          </a:stretch>
        </p:blipFill>
        <p:spPr>
          <a:xfrm>
            <a:off x="396576" y="1340769"/>
            <a:ext cx="2087192" cy="158417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13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2056</Words>
  <Application>Microsoft Office PowerPoint</Application>
  <PresentationFormat>Экран (4:3)</PresentationFormat>
  <Paragraphs>168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Банковская карта. Возможности и сфера применения.</vt:lpstr>
      <vt:lpstr>Презентация PowerPoint</vt:lpstr>
      <vt:lpstr>Основные реквизиты банковской карты:</vt:lpstr>
      <vt:lpstr>Презентация PowerPoint</vt:lpstr>
      <vt:lpstr>Презентация PowerPoint</vt:lpstr>
      <vt:lpstr>Презентация PowerPoint</vt:lpstr>
      <vt:lpstr>Устройства, обслуживающие банковские карты:</vt:lpstr>
      <vt:lpstr>Выдача наличных денежных средств в банкомате</vt:lpstr>
      <vt:lpstr>Оплата товаров/услуг на POS – терминале в ТСП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Пластиковая карта. Возможности и сфера применения.</dc:title>
  <dc:creator>Теплых Анна Николаевна</dc:creator>
  <cp:lastModifiedBy>Hajbli</cp:lastModifiedBy>
  <cp:revision>192</cp:revision>
  <cp:lastPrinted>2016-08-01T13:13:09Z</cp:lastPrinted>
  <dcterms:created xsi:type="dcterms:W3CDTF">2014-11-18T17:05:37Z</dcterms:created>
  <dcterms:modified xsi:type="dcterms:W3CDTF">2020-09-03T07:01:28Z</dcterms:modified>
</cp:coreProperties>
</file>